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1"/>
  </p:sldMasterIdLst>
  <p:notesMasterIdLst>
    <p:notesMasterId r:id="rId50"/>
  </p:notesMasterIdLst>
  <p:sldIdLst>
    <p:sldId id="256" r:id="rId2"/>
    <p:sldId id="257" r:id="rId3"/>
    <p:sldId id="268" r:id="rId4"/>
    <p:sldId id="297" r:id="rId5"/>
    <p:sldId id="298" r:id="rId6"/>
    <p:sldId id="299" r:id="rId7"/>
    <p:sldId id="300" r:id="rId8"/>
    <p:sldId id="276" r:id="rId9"/>
    <p:sldId id="278" r:id="rId10"/>
    <p:sldId id="301" r:id="rId11"/>
    <p:sldId id="302" r:id="rId12"/>
    <p:sldId id="291" r:id="rId13"/>
    <p:sldId id="303" r:id="rId14"/>
    <p:sldId id="279" r:id="rId15"/>
    <p:sldId id="280" r:id="rId16"/>
    <p:sldId id="281" r:id="rId17"/>
    <p:sldId id="282" r:id="rId18"/>
    <p:sldId id="283" r:id="rId19"/>
    <p:sldId id="304" r:id="rId20"/>
    <p:sldId id="284" r:id="rId21"/>
    <p:sldId id="269" r:id="rId22"/>
    <p:sldId id="263" r:id="rId23"/>
    <p:sldId id="305" r:id="rId24"/>
    <p:sldId id="264" r:id="rId25"/>
    <p:sldId id="270" r:id="rId26"/>
    <p:sldId id="306" r:id="rId27"/>
    <p:sldId id="265" r:id="rId28"/>
    <p:sldId id="293" r:id="rId29"/>
    <p:sldId id="294" r:id="rId30"/>
    <p:sldId id="307" r:id="rId31"/>
    <p:sldId id="295" r:id="rId32"/>
    <p:sldId id="308" r:id="rId33"/>
    <p:sldId id="296" r:id="rId34"/>
    <p:sldId id="271" r:id="rId35"/>
    <p:sldId id="309" r:id="rId36"/>
    <p:sldId id="311" r:id="rId37"/>
    <p:sldId id="310" r:id="rId38"/>
    <p:sldId id="266" r:id="rId39"/>
    <p:sldId id="312" r:id="rId40"/>
    <p:sldId id="313" r:id="rId41"/>
    <p:sldId id="259" r:id="rId42"/>
    <p:sldId id="314" r:id="rId43"/>
    <p:sldId id="267" r:id="rId44"/>
    <p:sldId id="315" r:id="rId45"/>
    <p:sldId id="277" r:id="rId46"/>
    <p:sldId id="260" r:id="rId47"/>
    <p:sldId id="273" r:id="rId48"/>
    <p:sldId id="27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idula Sahay, Integra-PDY, IN" initials="MSII" lastIdx="7" clrIdx="0">
    <p:extLst>
      <p:ext uri="{19B8F6BF-5375-455C-9EA6-DF929625EA0E}">
        <p15:presenceInfo xmlns:p15="http://schemas.microsoft.com/office/powerpoint/2012/main" userId="Mridula Sahay, Integra-PDY, IN" providerId="None"/>
      </p:ext>
    </p:extLst>
  </p:cmAuthor>
  <p:cmAuthor id="2" name="Paromita Chakraborty, Integra-PDY, IN" initials="PCII" lastIdx="7" clrIdx="1">
    <p:extLst>
      <p:ext uri="{19B8F6BF-5375-455C-9EA6-DF929625EA0E}">
        <p15:presenceInfo xmlns:p15="http://schemas.microsoft.com/office/powerpoint/2012/main" userId="S-1-5-21-1408920735-363312195-2789242753-472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9" autoAdjust="0"/>
    <p:restoredTop sz="93979" autoAdjust="0"/>
  </p:normalViewPr>
  <p:slideViewPr>
    <p:cSldViewPr>
      <p:cViewPr varScale="1">
        <p:scale>
          <a:sx n="69" d="100"/>
          <a:sy n="69" d="100"/>
        </p:scale>
        <p:origin x="1192" y="44"/>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422B10-FE80-4935-B9C9-55F2DE02CE53}" type="datetimeFigureOut">
              <a:rPr lang="en-US" smtClean="0"/>
              <a:t>4/5/2020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74C31-EB4A-4B21-8134-CB5741A1DC5F}" type="slidenum">
              <a:rPr lang="en-US" smtClean="0"/>
              <a:t>‹#›</a:t>
            </a:fld>
            <a:endParaRPr lang="en-US"/>
          </a:p>
        </p:txBody>
      </p:sp>
    </p:spTree>
    <p:extLst>
      <p:ext uri="{BB962C8B-B14F-4D97-AF65-F5344CB8AC3E}">
        <p14:creationId xmlns:p14="http://schemas.microsoft.com/office/powerpoint/2010/main" val="211314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1</a:t>
            </a:fld>
            <a:endParaRPr lang="en-US"/>
          </a:p>
        </p:txBody>
      </p:sp>
    </p:spTree>
    <p:extLst>
      <p:ext uri="{BB962C8B-B14F-4D97-AF65-F5344CB8AC3E}">
        <p14:creationId xmlns:p14="http://schemas.microsoft.com/office/powerpoint/2010/main" val="1466072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IN" sz="1200" u="sng" dirty="0" smtClean="0"/>
              <a:t>Three views of occupation and explanation</a:t>
            </a:r>
            <a:r>
              <a:rPr lang="en-IN" sz="1200" dirty="0" smtClean="0"/>
              <a:t>: Job, calling, career. Job </a:t>
            </a:r>
            <a:r>
              <a:rPr lang="en-US" sz="1200" kern="1200" dirty="0" smtClean="0">
                <a:solidFill>
                  <a:schemeClr val="tx1"/>
                </a:solidFill>
                <a:effectLst/>
                <a:latin typeface="+mn-lt"/>
                <a:ea typeface="+mn-ea"/>
                <a:cs typeface="+mn-cs"/>
              </a:rPr>
              <a:t>focuses on the financial gains from work and on the necessity of work and earning a living. Career</a:t>
            </a:r>
            <a:r>
              <a:rPr lang="en-US" sz="1200" kern="1200" baseline="0" dirty="0" smtClean="0">
                <a:solidFill>
                  <a:schemeClr val="tx1"/>
                </a:solidFill>
                <a:effectLst/>
                <a:latin typeface="+mn-lt"/>
                <a:ea typeface="+mn-ea"/>
                <a:cs typeface="+mn-cs"/>
              </a:rPr>
              <a:t> is </a:t>
            </a:r>
            <a:r>
              <a:rPr lang="en-US" sz="1200" kern="1200" dirty="0" smtClean="0">
                <a:solidFill>
                  <a:schemeClr val="tx1"/>
                </a:solidFill>
                <a:effectLst/>
                <a:latin typeface="+mn-lt"/>
                <a:ea typeface="+mn-ea"/>
                <a:cs typeface="+mn-cs"/>
              </a:rPr>
              <a:t>a way to facilitate achievement motivation, stimulate their need for competition, or enhance prestige and satisfaction. Calling</a:t>
            </a:r>
            <a:r>
              <a:rPr lang="en-US" sz="1200" kern="1200" baseline="0" dirty="0" smtClean="0">
                <a:solidFill>
                  <a:schemeClr val="tx1"/>
                </a:solidFill>
                <a:effectLst/>
                <a:latin typeface="+mn-lt"/>
                <a:ea typeface="+mn-ea"/>
                <a:cs typeface="+mn-cs"/>
              </a:rPr>
              <a:t> is</a:t>
            </a:r>
            <a:r>
              <a:rPr lang="en-US" sz="1200" kern="1200" dirty="0" smtClean="0">
                <a:solidFill>
                  <a:schemeClr val="tx1"/>
                </a:solidFill>
                <a:effectLst/>
                <a:latin typeface="+mn-lt"/>
                <a:ea typeface="+mn-ea"/>
                <a:cs typeface="+mn-cs"/>
              </a:rPr>
              <a:t> a source of personal fulfillment; for many, this sense of fulfillment and meaning came from recognizing or simply believing that what they did had a socially useful purpose.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Features of calling</a:t>
            </a:r>
            <a:r>
              <a:rPr lang="en-US" sz="1200" dirty="0" smtClean="0"/>
              <a:t>: </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Action-orientation, that is, an emphasis on doing rather than simply being. Specifically, a calling refers to a course of action, an activity to be done. </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Sense of clarity of purpose, direction, meaning, and personal mission.</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r>
              <a:rPr lang="en-US" sz="1200" i="0" kern="1200" dirty="0" err="1" smtClean="0">
                <a:solidFill>
                  <a:schemeClr val="tx1"/>
                </a:solidFill>
                <a:effectLst/>
                <a:latin typeface="+mn-lt"/>
                <a:ea typeface="+mn-ea"/>
                <a:cs typeface="+mn-cs"/>
              </a:rPr>
              <a:t>Prosocial</a:t>
            </a:r>
            <a:r>
              <a:rPr lang="en-US" sz="1200" i="0" kern="1200" dirty="0" smtClean="0">
                <a:solidFill>
                  <a:schemeClr val="tx1"/>
                </a:solidFill>
                <a:effectLst/>
                <a:latin typeface="+mn-lt"/>
                <a:ea typeface="+mn-ea"/>
                <a:cs typeface="+mn-cs"/>
              </a:rPr>
              <a:t> intention, that is, a desire to make the world a better place.</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endParaRPr lang="en-US" sz="1200" i="0" kern="1200" dirty="0" smtClean="0">
              <a:solidFill>
                <a:schemeClr val="tx1"/>
              </a:solidFill>
              <a:effectLst/>
              <a:latin typeface="+mn-lt"/>
              <a:ea typeface="+mn-ea"/>
              <a:cs typeface="+mn-cs"/>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i="0" u="sng" dirty="0" smtClean="0"/>
              <a:t>People who regard their work as calling reap benefits</a:t>
            </a:r>
            <a:r>
              <a:rPr lang="en-US" sz="1200" dirty="0" smtClean="0"/>
              <a:t>: </a:t>
            </a:r>
            <a:r>
              <a:rPr lang="en-US" sz="1200" kern="1200" dirty="0" smtClean="0">
                <a:solidFill>
                  <a:schemeClr val="tx1"/>
                </a:solidFill>
                <a:effectLst/>
                <a:latin typeface="+mn-lt"/>
                <a:ea typeface="+mn-ea"/>
                <a:cs typeface="+mn-cs"/>
              </a:rPr>
              <a:t>More focused career decision-making, higher motivation, increased job satisfaction, lower stress and frustration, stronger organizational commitment, and better organizational citizenship behavior.</a:t>
            </a:r>
            <a:r>
              <a:rPr lang="en-US" sz="1200" dirty="0" smtClean="0"/>
              <a:t> </a:t>
            </a:r>
            <a:endParaRPr lang="en-IN" sz="1200" dirty="0" smtClean="0"/>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endParaRPr lang="en-IN"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endParaRPr lang="en-IN" sz="1200" dirty="0" smtClean="0"/>
          </a:p>
          <a:p>
            <a:pPr marL="0" marR="0" indent="0" algn="l" defTabSz="914400" rtl="0" eaLnBrk="1" fontAlgn="auto" latinLnBrk="0" hangingPunct="0">
              <a:lnSpc>
                <a:spcPct val="100000"/>
              </a:lnSpc>
              <a:spcBef>
                <a:spcPts val="0"/>
              </a:spcBef>
              <a:spcAft>
                <a:spcPts val="0"/>
              </a:spcAft>
              <a:buClrTx/>
              <a:buSzTx/>
              <a:buFontTx/>
              <a:buNone/>
              <a:tabLst/>
              <a:defRPr/>
            </a:pPr>
            <a:endParaRPr lang="en-IN"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hangingPunct="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10</a:t>
            </a:fld>
            <a:endParaRPr lang="en-US"/>
          </a:p>
        </p:txBody>
      </p:sp>
    </p:spTree>
    <p:extLst>
      <p:ext uri="{BB962C8B-B14F-4D97-AF65-F5344CB8AC3E}">
        <p14:creationId xmlns:p14="http://schemas.microsoft.com/office/powerpoint/2010/main" val="380263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IN" sz="1200" u="sng" dirty="0" smtClean="0"/>
              <a:t>Three views of occupation and explanation</a:t>
            </a:r>
            <a:r>
              <a:rPr lang="en-IN" sz="1200" dirty="0" smtClean="0"/>
              <a:t>: Job, calling, career. Job </a:t>
            </a:r>
            <a:r>
              <a:rPr lang="en-US" sz="1200" kern="1200" dirty="0" smtClean="0">
                <a:solidFill>
                  <a:schemeClr val="tx1"/>
                </a:solidFill>
                <a:effectLst/>
                <a:latin typeface="+mn-lt"/>
                <a:ea typeface="+mn-ea"/>
                <a:cs typeface="+mn-cs"/>
              </a:rPr>
              <a:t>focuses on the financial gains from work and on the necessity of work and earning a living. Career</a:t>
            </a:r>
            <a:r>
              <a:rPr lang="en-US" sz="1200" kern="1200" baseline="0" dirty="0" smtClean="0">
                <a:solidFill>
                  <a:schemeClr val="tx1"/>
                </a:solidFill>
                <a:effectLst/>
                <a:latin typeface="+mn-lt"/>
                <a:ea typeface="+mn-ea"/>
                <a:cs typeface="+mn-cs"/>
              </a:rPr>
              <a:t> is </a:t>
            </a:r>
            <a:r>
              <a:rPr lang="en-US" sz="1200" kern="1200" dirty="0" smtClean="0">
                <a:solidFill>
                  <a:schemeClr val="tx1"/>
                </a:solidFill>
                <a:effectLst/>
                <a:latin typeface="+mn-lt"/>
                <a:ea typeface="+mn-ea"/>
                <a:cs typeface="+mn-cs"/>
              </a:rPr>
              <a:t>a way to facilitate achievement motivation, stimulate their need for competition, or enhance prestige and satisfaction. Calling</a:t>
            </a:r>
            <a:r>
              <a:rPr lang="en-US" sz="1200" kern="1200" baseline="0" dirty="0" smtClean="0">
                <a:solidFill>
                  <a:schemeClr val="tx1"/>
                </a:solidFill>
                <a:effectLst/>
                <a:latin typeface="+mn-lt"/>
                <a:ea typeface="+mn-ea"/>
                <a:cs typeface="+mn-cs"/>
              </a:rPr>
              <a:t> is</a:t>
            </a:r>
            <a:r>
              <a:rPr lang="en-US" sz="1200" kern="1200" dirty="0" smtClean="0">
                <a:solidFill>
                  <a:schemeClr val="tx1"/>
                </a:solidFill>
                <a:effectLst/>
                <a:latin typeface="+mn-lt"/>
                <a:ea typeface="+mn-ea"/>
                <a:cs typeface="+mn-cs"/>
              </a:rPr>
              <a:t> a source of personal fulfillment; for many, this sense of fulfillment and meaning came from recognizing or simply believing that what they did had a socially useful purpose.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Features of calling</a:t>
            </a:r>
            <a:r>
              <a:rPr lang="en-US" sz="1200" dirty="0" smtClean="0"/>
              <a:t>: </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Action-orientation, that is, an emphasis on doing rather than simply being. Specifically, a calling refers to a course of action, an activity to be done. </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Sense of clarity of purpose, direction, meaning, and personal mission.</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r>
              <a:rPr lang="en-US" sz="1200" i="0" kern="1200" dirty="0" err="1" smtClean="0">
                <a:solidFill>
                  <a:schemeClr val="tx1"/>
                </a:solidFill>
                <a:effectLst/>
                <a:latin typeface="+mn-lt"/>
                <a:ea typeface="+mn-ea"/>
                <a:cs typeface="+mn-cs"/>
              </a:rPr>
              <a:t>Prosocial</a:t>
            </a:r>
            <a:r>
              <a:rPr lang="en-US" sz="1200" i="0" kern="1200" dirty="0" smtClean="0">
                <a:solidFill>
                  <a:schemeClr val="tx1"/>
                </a:solidFill>
                <a:effectLst/>
                <a:latin typeface="+mn-lt"/>
                <a:ea typeface="+mn-ea"/>
                <a:cs typeface="+mn-cs"/>
              </a:rPr>
              <a:t> intention, that is, a desire to make the world a better place.</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endParaRPr lang="en-US" sz="1200" i="0" kern="1200" dirty="0" smtClean="0">
              <a:solidFill>
                <a:schemeClr val="tx1"/>
              </a:solidFill>
              <a:effectLst/>
              <a:latin typeface="+mn-lt"/>
              <a:ea typeface="+mn-ea"/>
              <a:cs typeface="+mn-cs"/>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i="0" u="sng" dirty="0" smtClean="0"/>
              <a:t>People who regard their work as calling reap benefits</a:t>
            </a:r>
            <a:r>
              <a:rPr lang="en-US" sz="1200" dirty="0" smtClean="0"/>
              <a:t>: </a:t>
            </a:r>
            <a:r>
              <a:rPr lang="en-US" sz="1200" kern="1200" dirty="0" smtClean="0">
                <a:solidFill>
                  <a:schemeClr val="tx1"/>
                </a:solidFill>
                <a:effectLst/>
                <a:latin typeface="+mn-lt"/>
                <a:ea typeface="+mn-ea"/>
                <a:cs typeface="+mn-cs"/>
              </a:rPr>
              <a:t>More focused career decision-making, higher motivation, increased job satisfaction, lower stress and frustration, stronger organizational commitment, and better organizational citizenship behavior.</a:t>
            </a:r>
            <a:r>
              <a:rPr lang="en-US" sz="1200" dirty="0" smtClean="0"/>
              <a:t> </a:t>
            </a:r>
            <a:endParaRPr lang="en-IN" sz="1200" dirty="0" smtClean="0"/>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endParaRPr lang="en-IN"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endParaRPr lang="en-IN" sz="1200" dirty="0" smtClean="0"/>
          </a:p>
          <a:p>
            <a:pPr marL="0" marR="0" indent="0" algn="l" defTabSz="914400" rtl="0" eaLnBrk="1" fontAlgn="auto" latinLnBrk="0" hangingPunct="0">
              <a:lnSpc>
                <a:spcPct val="100000"/>
              </a:lnSpc>
              <a:spcBef>
                <a:spcPts val="0"/>
              </a:spcBef>
              <a:spcAft>
                <a:spcPts val="0"/>
              </a:spcAft>
              <a:buClrTx/>
              <a:buSzTx/>
              <a:buFontTx/>
              <a:buNone/>
              <a:tabLst/>
              <a:defRPr/>
            </a:pPr>
            <a:endParaRPr lang="en-IN"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hangingPunct="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11</a:t>
            </a:fld>
            <a:endParaRPr lang="en-US"/>
          </a:p>
        </p:txBody>
      </p:sp>
    </p:spTree>
    <p:extLst>
      <p:ext uri="{BB962C8B-B14F-4D97-AF65-F5344CB8AC3E}">
        <p14:creationId xmlns:p14="http://schemas.microsoft.com/office/powerpoint/2010/main" val="2505976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Five core elements that influence workers’ attitudes and behavior</a:t>
            </a:r>
            <a:r>
              <a:rPr lang="en-US" dirty="0" smtClean="0"/>
              <a:t>:</a:t>
            </a:r>
            <a:endParaRPr lang="en-US" sz="1200" dirty="0" smtClean="0"/>
          </a:p>
          <a:p>
            <a:pPr marL="228600" indent="-228600">
              <a:buAutoNum type="arabicPeriod"/>
            </a:pPr>
            <a:r>
              <a:rPr lang="en-US" sz="1200" i="0" kern="1200" dirty="0" smtClean="0">
                <a:solidFill>
                  <a:schemeClr val="tx1"/>
                </a:solidFill>
                <a:effectLst/>
                <a:latin typeface="+mn-lt"/>
                <a:ea typeface="+mn-ea"/>
                <a:cs typeface="+mn-cs"/>
              </a:rPr>
              <a:t>Skill variety. </a:t>
            </a:r>
          </a:p>
          <a:p>
            <a:pPr marL="228600" indent="-228600">
              <a:buAutoNum type="arabicPeriod"/>
            </a:pPr>
            <a:r>
              <a:rPr lang="en-US" sz="1200" i="0" kern="1200" dirty="0" smtClean="0">
                <a:solidFill>
                  <a:schemeClr val="tx1"/>
                </a:solidFill>
                <a:effectLst/>
                <a:latin typeface="+mn-lt"/>
                <a:ea typeface="+mn-ea"/>
                <a:cs typeface="+mn-cs"/>
              </a:rPr>
              <a:t>Task identity. </a:t>
            </a:r>
          </a:p>
          <a:p>
            <a:pPr marL="228600" indent="-228600">
              <a:buAutoNum type="arabicPeriod"/>
            </a:pPr>
            <a:r>
              <a:rPr lang="en-US" sz="1200" i="0" kern="1200" dirty="0" smtClean="0">
                <a:solidFill>
                  <a:schemeClr val="tx1"/>
                </a:solidFill>
                <a:effectLst/>
                <a:latin typeface="+mn-lt"/>
                <a:ea typeface="+mn-ea"/>
                <a:cs typeface="+mn-cs"/>
              </a:rPr>
              <a:t>Task significance. </a:t>
            </a:r>
          </a:p>
          <a:p>
            <a:pPr marL="228600" indent="-228600">
              <a:buAutoNum type="arabicPeriod"/>
            </a:pPr>
            <a:r>
              <a:rPr lang="en-US" sz="1200" i="0" kern="1200" dirty="0" smtClean="0">
                <a:solidFill>
                  <a:schemeClr val="tx1"/>
                </a:solidFill>
                <a:effectLst/>
                <a:latin typeface="+mn-lt"/>
                <a:ea typeface="+mn-ea"/>
                <a:cs typeface="+mn-cs"/>
              </a:rPr>
              <a:t>Autonomy.</a:t>
            </a:r>
          </a:p>
          <a:p>
            <a:pPr marL="228600" indent="-228600">
              <a:buAutoNum type="arabicPeriod"/>
            </a:pPr>
            <a:r>
              <a:rPr lang="en-US" sz="1200" i="0" kern="1200" dirty="0" smtClean="0">
                <a:solidFill>
                  <a:schemeClr val="tx1"/>
                </a:solidFill>
                <a:effectLst/>
                <a:latin typeface="+mn-lt"/>
                <a:ea typeface="+mn-ea"/>
                <a:cs typeface="+mn-cs"/>
              </a:rPr>
              <a:t>Feedback.</a:t>
            </a:r>
            <a:endParaRPr lang="en-US" i="0" dirty="0"/>
          </a:p>
        </p:txBody>
      </p:sp>
      <p:sp>
        <p:nvSpPr>
          <p:cNvPr id="4" name="Slide Number Placeholder 3"/>
          <p:cNvSpPr>
            <a:spLocks noGrp="1"/>
          </p:cNvSpPr>
          <p:nvPr>
            <p:ph type="sldNum" sz="quarter" idx="10"/>
          </p:nvPr>
        </p:nvSpPr>
        <p:spPr/>
        <p:txBody>
          <a:bodyPr/>
          <a:lstStyle/>
          <a:p>
            <a:fld id="{39974C31-EB4A-4B21-8134-CB5741A1DC5F}" type="slidenum">
              <a:rPr lang="en-US" smtClean="0"/>
              <a:t>12</a:t>
            </a:fld>
            <a:endParaRPr lang="en-US"/>
          </a:p>
        </p:txBody>
      </p:sp>
    </p:spTree>
    <p:extLst>
      <p:ext uri="{BB962C8B-B14F-4D97-AF65-F5344CB8AC3E}">
        <p14:creationId xmlns:p14="http://schemas.microsoft.com/office/powerpoint/2010/main" val="2116792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Five core elements that influence workers’ attitudes and behavior</a:t>
            </a:r>
            <a:r>
              <a:rPr lang="en-US" dirty="0" smtClean="0"/>
              <a:t>:</a:t>
            </a:r>
            <a:endParaRPr lang="en-US" sz="1200" dirty="0" smtClean="0"/>
          </a:p>
          <a:p>
            <a:pPr marL="228600" indent="-228600">
              <a:buAutoNum type="arabicPeriod"/>
            </a:pPr>
            <a:r>
              <a:rPr lang="en-US" sz="1200" i="0" kern="1200" dirty="0" smtClean="0">
                <a:solidFill>
                  <a:schemeClr val="tx1"/>
                </a:solidFill>
                <a:effectLst/>
                <a:latin typeface="+mn-lt"/>
                <a:ea typeface="+mn-ea"/>
                <a:cs typeface="+mn-cs"/>
              </a:rPr>
              <a:t>Skill variety. </a:t>
            </a:r>
          </a:p>
          <a:p>
            <a:pPr marL="228600" indent="-228600">
              <a:buAutoNum type="arabicPeriod"/>
            </a:pPr>
            <a:r>
              <a:rPr lang="en-US" sz="1200" i="0" kern="1200" dirty="0" smtClean="0">
                <a:solidFill>
                  <a:schemeClr val="tx1"/>
                </a:solidFill>
                <a:effectLst/>
                <a:latin typeface="+mn-lt"/>
                <a:ea typeface="+mn-ea"/>
                <a:cs typeface="+mn-cs"/>
              </a:rPr>
              <a:t>Task identity. </a:t>
            </a:r>
          </a:p>
          <a:p>
            <a:pPr marL="228600" indent="-228600">
              <a:buAutoNum type="arabicPeriod"/>
            </a:pPr>
            <a:r>
              <a:rPr lang="en-US" sz="1200" i="0" kern="1200" dirty="0" smtClean="0">
                <a:solidFill>
                  <a:schemeClr val="tx1"/>
                </a:solidFill>
                <a:effectLst/>
                <a:latin typeface="+mn-lt"/>
                <a:ea typeface="+mn-ea"/>
                <a:cs typeface="+mn-cs"/>
              </a:rPr>
              <a:t>Task significance. </a:t>
            </a:r>
          </a:p>
          <a:p>
            <a:pPr marL="228600" indent="-228600">
              <a:buAutoNum type="arabicPeriod"/>
            </a:pPr>
            <a:r>
              <a:rPr lang="en-US" sz="1200" i="0" kern="1200" dirty="0" smtClean="0">
                <a:solidFill>
                  <a:schemeClr val="tx1"/>
                </a:solidFill>
                <a:effectLst/>
                <a:latin typeface="+mn-lt"/>
                <a:ea typeface="+mn-ea"/>
                <a:cs typeface="+mn-cs"/>
              </a:rPr>
              <a:t>Autonomy.</a:t>
            </a:r>
          </a:p>
          <a:p>
            <a:pPr marL="228600" indent="-228600">
              <a:buAutoNum type="arabicPeriod"/>
            </a:pPr>
            <a:r>
              <a:rPr lang="en-US" sz="1200" i="0" kern="1200" dirty="0" smtClean="0">
                <a:solidFill>
                  <a:schemeClr val="tx1"/>
                </a:solidFill>
                <a:effectLst/>
                <a:latin typeface="+mn-lt"/>
                <a:ea typeface="+mn-ea"/>
                <a:cs typeface="+mn-cs"/>
              </a:rPr>
              <a:t>Feedback.</a:t>
            </a:r>
            <a:endParaRPr lang="en-US" i="0" dirty="0"/>
          </a:p>
        </p:txBody>
      </p:sp>
      <p:sp>
        <p:nvSpPr>
          <p:cNvPr id="4" name="Slide Number Placeholder 3"/>
          <p:cNvSpPr>
            <a:spLocks noGrp="1"/>
          </p:cNvSpPr>
          <p:nvPr>
            <p:ph type="sldNum" sz="quarter" idx="10"/>
          </p:nvPr>
        </p:nvSpPr>
        <p:spPr/>
        <p:txBody>
          <a:bodyPr/>
          <a:lstStyle/>
          <a:p>
            <a:fld id="{39974C31-EB4A-4B21-8134-CB5741A1DC5F}" type="slidenum">
              <a:rPr lang="en-US" smtClean="0"/>
              <a:t>13</a:t>
            </a:fld>
            <a:endParaRPr lang="en-US"/>
          </a:p>
        </p:txBody>
      </p:sp>
    </p:spTree>
    <p:extLst>
      <p:ext uri="{BB962C8B-B14F-4D97-AF65-F5344CB8AC3E}">
        <p14:creationId xmlns:p14="http://schemas.microsoft.com/office/powerpoint/2010/main" val="3923610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hangingPunct="0"/>
            <a:endParaRPr lang="en-IN" u="none"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14</a:t>
            </a:fld>
            <a:endParaRPr lang="en-US"/>
          </a:p>
        </p:txBody>
      </p:sp>
    </p:spTree>
    <p:extLst>
      <p:ext uri="{BB962C8B-B14F-4D97-AF65-F5344CB8AC3E}">
        <p14:creationId xmlns:p14="http://schemas.microsoft.com/office/powerpoint/2010/main" val="4225665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15</a:t>
            </a:fld>
            <a:endParaRPr lang="en-US"/>
          </a:p>
        </p:txBody>
      </p:sp>
    </p:spTree>
    <p:extLst>
      <p:ext uri="{BB962C8B-B14F-4D97-AF65-F5344CB8AC3E}">
        <p14:creationId xmlns:p14="http://schemas.microsoft.com/office/powerpoint/2010/main" val="4127343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700" u="sng" dirty="0" smtClean="0"/>
              <a:t>Yearnings</a:t>
            </a:r>
            <a:r>
              <a:rPr lang="en-IN" sz="1200" dirty="0" smtClean="0"/>
              <a:t>:</a:t>
            </a:r>
            <a:r>
              <a:rPr lang="en-IN" sz="1200" baseline="0" dirty="0" smtClean="0"/>
              <a:t> S</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psychological pulls one feels toward certain interests, goals, or directions. They comprise the internal compass that can point out our direction if attention is paid to.</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2700" u="sng" dirty="0" smtClean="0"/>
              <a:t>Utilize strength for intrinsic satisfaction</a:t>
            </a:r>
            <a:r>
              <a:rPr lang="en-US" sz="2700" dirty="0" smtClean="0"/>
              <a:t>: When one utilizes his or her strength and</a:t>
            </a:r>
            <a:r>
              <a:rPr lang="en-US" sz="2700" baseline="0" dirty="0" smtClean="0"/>
              <a:t> accomplishes a task, one</a:t>
            </a:r>
            <a:r>
              <a:rPr lang="en-US" sz="1200" kern="1200" dirty="0" smtClean="0">
                <a:solidFill>
                  <a:schemeClr val="tx1"/>
                </a:solidFill>
                <a:effectLst/>
                <a:latin typeface="+mn-lt"/>
                <a:ea typeface="+mn-ea"/>
                <a:cs typeface="+mn-cs"/>
              </a:rPr>
              <a:t> feels good about oneself and about the activity.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2700" u="sng" dirty="0" smtClean="0"/>
              <a:t>Learning comes easier</a:t>
            </a:r>
            <a:r>
              <a:rPr lang="en-US" sz="2700" dirty="0" smtClean="0"/>
              <a:t>:</a:t>
            </a:r>
            <a:r>
              <a:rPr lang="en-US" sz="2700" baseline="0" dirty="0" smtClean="0"/>
              <a:t> Utilizing strength in some areas helps absorb information and makes learning easier.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7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700" u="sng" dirty="0" smtClean="0"/>
              <a:t>Extraordinary performance</a:t>
            </a:r>
            <a:r>
              <a:rPr lang="en-US" sz="2700" dirty="0" smtClean="0"/>
              <a:t>:</a:t>
            </a:r>
            <a:r>
              <a:rPr lang="en-US" sz="2700" baseline="0" dirty="0" smtClean="0"/>
              <a:t> A</a:t>
            </a:r>
            <a:r>
              <a:rPr lang="en-US" sz="1200" kern="1200" dirty="0" smtClean="0">
                <a:solidFill>
                  <a:schemeClr val="tx1"/>
                </a:solidFill>
                <a:effectLst/>
                <a:latin typeface="+mn-lt"/>
                <a:ea typeface="+mn-ea"/>
                <a:cs typeface="+mn-cs"/>
              </a:rPr>
              <a:t>ctivating a strength helps perform extraordinarily well.</a:t>
            </a:r>
            <a:endParaRPr lang="en-US" sz="27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7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16</a:t>
            </a:fld>
            <a:endParaRPr lang="en-US"/>
          </a:p>
        </p:txBody>
      </p:sp>
    </p:spTree>
    <p:extLst>
      <p:ext uri="{BB962C8B-B14F-4D97-AF65-F5344CB8AC3E}">
        <p14:creationId xmlns:p14="http://schemas.microsoft.com/office/powerpoint/2010/main" val="360326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Strengths develop best in relation to other persons</a:t>
            </a:r>
            <a:r>
              <a:rPr lang="en-US" sz="1200" kern="1200" dirty="0" smtClean="0">
                <a:solidFill>
                  <a:schemeClr val="tx1"/>
                </a:solidFill>
                <a:effectLst/>
                <a:latin typeface="+mn-lt"/>
                <a:ea typeface="+mn-ea"/>
                <a:cs typeface="+mn-cs"/>
              </a:rPr>
              <a:t>: Interpersonal support, understanding, empathy, and commitment to relationships help create the crucible in which strengths can grow. Strengths develop when we place positive expectations on others and ourselves.</a:t>
            </a:r>
            <a:endParaRPr lang="en-US" sz="12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17</a:t>
            </a:fld>
            <a:endParaRPr lang="en-US"/>
          </a:p>
        </p:txBody>
      </p:sp>
    </p:spTree>
    <p:extLst>
      <p:ext uri="{BB962C8B-B14F-4D97-AF65-F5344CB8AC3E}">
        <p14:creationId xmlns:p14="http://schemas.microsoft.com/office/powerpoint/2010/main" val="2714098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kern="1200" dirty="0" smtClean="0">
                <a:solidFill>
                  <a:schemeClr val="tx1"/>
                </a:solidFill>
                <a:effectLst/>
                <a:latin typeface="+mn-lt"/>
                <a:ea typeface="+mn-ea"/>
                <a:cs typeface="+mn-cs"/>
              </a:rPr>
              <a:t> </a:t>
            </a:r>
            <a:r>
              <a:rPr lang="en-IN" sz="1200" u="sng" dirty="0" smtClean="0"/>
              <a:t>AI 4-D cycle used to move to positive solution</a:t>
            </a:r>
            <a:r>
              <a:rPr lang="en-IN" sz="1200" dirty="0" smtClean="0"/>
              <a:t>: </a:t>
            </a:r>
            <a:r>
              <a:rPr lang="en-US" sz="1200" kern="1200" dirty="0" smtClean="0">
                <a:solidFill>
                  <a:schemeClr val="tx1"/>
                </a:solidFill>
                <a:effectLst/>
                <a:latin typeface="+mn-lt"/>
                <a:ea typeface="+mn-ea"/>
                <a:cs typeface="+mn-cs"/>
              </a:rPr>
              <a:t>The process begins when an “affirmative topic” or “positive core” has been identified. This topic puts the focus not on the “problem” but on the positive future to be created. The first stage is “Discover” or finding what already works well. The second stage is “Dream” or envisioning the positive future. Stages 3 and 4 are “Design” or planning the processes that will work and “Destiny” or implementing the design. The AI model is often combined with the SOAR model (Strengths, Opportunities, Aspirations, and Results) to facilitate lasting organizational changes.</a:t>
            </a:r>
            <a:endParaRPr lang="en-IN" sz="12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18</a:t>
            </a:fld>
            <a:endParaRPr lang="en-US"/>
          </a:p>
        </p:txBody>
      </p:sp>
    </p:spTree>
    <p:extLst>
      <p:ext uri="{BB962C8B-B14F-4D97-AF65-F5344CB8AC3E}">
        <p14:creationId xmlns:p14="http://schemas.microsoft.com/office/powerpoint/2010/main" val="113016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kern="1200" dirty="0" smtClean="0">
                <a:solidFill>
                  <a:schemeClr val="tx1"/>
                </a:solidFill>
                <a:effectLst/>
                <a:latin typeface="+mn-lt"/>
                <a:ea typeface="+mn-ea"/>
                <a:cs typeface="+mn-cs"/>
              </a:rPr>
              <a:t> </a:t>
            </a:r>
            <a:r>
              <a:rPr lang="en-IN" sz="1200" u="sng" dirty="0" smtClean="0"/>
              <a:t>AI 4-D cycle used to move to positive solution</a:t>
            </a:r>
            <a:r>
              <a:rPr lang="en-IN" sz="1200" dirty="0" smtClean="0"/>
              <a:t>: </a:t>
            </a:r>
            <a:r>
              <a:rPr lang="en-US" sz="1200" kern="1200" dirty="0" smtClean="0">
                <a:solidFill>
                  <a:schemeClr val="tx1"/>
                </a:solidFill>
                <a:effectLst/>
                <a:latin typeface="+mn-lt"/>
                <a:ea typeface="+mn-ea"/>
                <a:cs typeface="+mn-cs"/>
              </a:rPr>
              <a:t>The process begins when an “affirmative topic” or “positive core” has been identified. This topic puts the focus not on the “problem” but on the positive future to be created. The first stage is “Discover” or finding what already works well. The second stage is “Dream” or envisioning the positive future. Stages 3 and 4 are “Design” or planning the processes that will work and “Destiny” or implementing the design. The AI model is often combined with the SOAR model (Strengths, Opportunities, Aspirations, and Results) to facilitate lasting organizational changes.</a:t>
            </a:r>
            <a:endParaRPr lang="en-IN" sz="12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19</a:t>
            </a:fld>
            <a:endParaRPr lang="en-US"/>
          </a:p>
        </p:txBody>
      </p:sp>
    </p:spTree>
    <p:extLst>
      <p:ext uri="{BB962C8B-B14F-4D97-AF65-F5344CB8AC3E}">
        <p14:creationId xmlns:p14="http://schemas.microsoft.com/office/powerpoint/2010/main" val="219371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a:t>
            </a:fld>
            <a:endParaRPr lang="en-US"/>
          </a:p>
        </p:txBody>
      </p:sp>
    </p:spTree>
    <p:extLst>
      <p:ext uri="{BB962C8B-B14F-4D97-AF65-F5344CB8AC3E}">
        <p14:creationId xmlns:p14="http://schemas.microsoft.com/office/powerpoint/2010/main" val="921767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IN" sz="1200" u="sng" dirty="0" smtClean="0"/>
              <a:t>Factors of work environment:</a:t>
            </a:r>
            <a:r>
              <a:rPr lang="en-IN" sz="1200" baseline="0" dirty="0" smtClean="0"/>
              <a:t> M</a:t>
            </a:r>
            <a:r>
              <a:rPr lang="en-US" sz="1200" kern="1200" dirty="0" err="1" smtClean="0">
                <a:solidFill>
                  <a:schemeClr val="tx1"/>
                </a:solidFill>
                <a:effectLst/>
                <a:latin typeface="+mn-lt"/>
                <a:ea typeface="+mn-ea"/>
                <a:cs typeface="+mn-cs"/>
              </a:rPr>
              <a:t>ultiple</a:t>
            </a:r>
            <a:r>
              <a:rPr lang="en-US" sz="1200" kern="1200" dirty="0" smtClean="0">
                <a:solidFill>
                  <a:schemeClr val="tx1"/>
                </a:solidFill>
                <a:effectLst/>
                <a:latin typeface="+mn-lt"/>
                <a:ea typeface="+mn-ea"/>
                <a:cs typeface="+mn-cs"/>
              </a:rPr>
              <a:t> social relationships, the amount of time that one is expected to put into the job, the type of organizational structure, the opportunities for advancement or recognition, the ability to use one’s skills and learn new skills, and numerous elements that surround the issue of salary and compensation. </a:t>
            </a:r>
            <a:endParaRPr lang="en-IN"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20</a:t>
            </a:fld>
            <a:endParaRPr lang="en-US"/>
          </a:p>
        </p:txBody>
      </p:sp>
    </p:spTree>
    <p:extLst>
      <p:ext uri="{BB962C8B-B14F-4D97-AF65-F5344CB8AC3E}">
        <p14:creationId xmlns:p14="http://schemas.microsoft.com/office/powerpoint/2010/main" val="136614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smtClean="0"/>
              <a:t>Ten major elements of the work environment that determine well-being at work</a:t>
            </a:r>
            <a:r>
              <a:rPr lang="en-US" sz="1200" dirty="0" smtClean="0"/>
              <a:t>:</a:t>
            </a:r>
            <a:endParaRPr lang="en-IN" sz="1200" dirty="0" smtClean="0"/>
          </a:p>
          <a:p>
            <a:pPr marL="514350" indent="-514350">
              <a:buFont typeface="+mj-lt"/>
              <a:buAutoNum type="arabicPeriod"/>
            </a:pPr>
            <a:r>
              <a:rPr lang="en-IN" sz="1200" dirty="0" smtClean="0"/>
              <a:t>Opportunity for personal control.</a:t>
            </a:r>
          </a:p>
          <a:p>
            <a:pPr marL="514350" indent="-514350">
              <a:buFont typeface="+mj-lt"/>
              <a:buAutoNum type="arabicPeriod"/>
            </a:pPr>
            <a:r>
              <a:rPr lang="en-IN" sz="1200" dirty="0" smtClean="0"/>
              <a:t>Opportunity for skill use.</a:t>
            </a:r>
          </a:p>
          <a:p>
            <a:pPr marL="514350" indent="-514350">
              <a:buFont typeface="+mj-lt"/>
              <a:buAutoNum type="arabicPeriod"/>
            </a:pPr>
            <a:r>
              <a:rPr lang="en-IN" sz="1200" dirty="0" smtClean="0"/>
              <a:t>Reasonable externally generated goals.</a:t>
            </a:r>
          </a:p>
          <a:p>
            <a:pPr marL="514350" indent="-514350">
              <a:buFont typeface="+mj-lt"/>
              <a:buAutoNum type="arabicPeriod"/>
            </a:pPr>
            <a:r>
              <a:rPr lang="en-IN" sz="1200" dirty="0" smtClean="0"/>
              <a:t>Variety.</a:t>
            </a:r>
          </a:p>
          <a:p>
            <a:pPr marL="514350" indent="-514350">
              <a:buFont typeface="+mj-lt"/>
              <a:buAutoNum type="arabicPeriod"/>
            </a:pPr>
            <a:r>
              <a:rPr lang="en-IN" sz="1200" dirty="0" smtClean="0"/>
              <a:t>Environmental clarity.</a:t>
            </a:r>
          </a:p>
          <a:p>
            <a:pPr marL="514350" indent="-514350">
              <a:buFont typeface="+mj-lt"/>
              <a:buAutoNum type="arabicPeriod"/>
            </a:pPr>
            <a:r>
              <a:rPr lang="en-IN" sz="1200" dirty="0" smtClean="0"/>
              <a:t>Availability of money.</a:t>
            </a:r>
          </a:p>
          <a:p>
            <a:pPr marL="514350" indent="-514350">
              <a:buFont typeface="+mj-lt"/>
              <a:buAutoNum type="arabicPeriod"/>
            </a:pPr>
            <a:r>
              <a:rPr lang="en-IN" sz="1200" dirty="0" smtClean="0"/>
              <a:t>Physical security.</a:t>
            </a:r>
          </a:p>
          <a:p>
            <a:pPr marL="514350" indent="-514350">
              <a:buFont typeface="+mj-lt"/>
              <a:buAutoNum type="arabicPeriod"/>
            </a:pPr>
            <a:r>
              <a:rPr lang="en-IN" sz="1200" dirty="0" smtClean="0"/>
              <a:t>Supportive supervision.</a:t>
            </a:r>
          </a:p>
          <a:p>
            <a:pPr marL="514350" indent="-514350">
              <a:buFont typeface="+mj-lt"/>
              <a:buAutoNum type="arabicPeriod"/>
            </a:pPr>
            <a:r>
              <a:rPr lang="en-IN" sz="1200" dirty="0" smtClean="0"/>
              <a:t>Opportunity for interpersonal contact.</a:t>
            </a:r>
          </a:p>
          <a:p>
            <a:pPr marL="514350" indent="-514350">
              <a:buFont typeface="+mj-lt"/>
              <a:buAutoNum type="arabicPeriod"/>
            </a:pPr>
            <a:r>
              <a:rPr lang="en-IN" sz="1200" dirty="0" smtClean="0"/>
              <a:t>Work valued by society.</a:t>
            </a:r>
          </a:p>
          <a:p>
            <a:pPr hangingPunct="0"/>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21</a:t>
            </a:fld>
            <a:endParaRPr lang="en-US"/>
          </a:p>
        </p:txBody>
      </p:sp>
    </p:spTree>
    <p:extLst>
      <p:ext uri="{BB962C8B-B14F-4D97-AF65-F5344CB8AC3E}">
        <p14:creationId xmlns:p14="http://schemas.microsoft.com/office/powerpoint/2010/main" val="1277135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Transformational leadership approach:</a:t>
            </a:r>
            <a:r>
              <a:rPr lang="en-US" sz="1200" baseline="0" dirty="0" smtClean="0"/>
              <a:t> </a:t>
            </a:r>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transformational leader unleashes the power and harnesses the talent within a group to help it be successful.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Traits of able leadership</a:t>
            </a:r>
            <a:r>
              <a:rPr lang="en-US" sz="1200" dirty="0" smtClean="0"/>
              <a:t>:</a:t>
            </a:r>
            <a:r>
              <a:rPr lang="en-US" sz="1200" baseline="0"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Possessing a broad vision.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Having optimism and excitement about the future.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Valuing individuals for their unique talents and seeking to maximize their self-actualization.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Dedication and hard work.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Integrity.</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Providing clear directives and specific feedback.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Leadership theories</a:t>
            </a:r>
            <a:r>
              <a:rPr lang="en-US" sz="1200" dirty="0" smtClean="0"/>
              <a:t>:</a:t>
            </a:r>
            <a:r>
              <a:rPr lang="en-US" sz="1200" baseline="0" dirty="0" smtClean="0"/>
              <a:t> </a:t>
            </a:r>
            <a:r>
              <a:rPr lang="en-US" sz="1200" kern="1200" dirty="0" smtClean="0">
                <a:solidFill>
                  <a:schemeClr val="tx1"/>
                </a:solidFill>
                <a:effectLst/>
                <a:latin typeface="+mn-lt"/>
                <a:ea typeface="+mn-ea"/>
                <a:cs typeface="+mn-cs"/>
              </a:rPr>
              <a:t>Leadership theories are more and more acknowledging the complex process that leadership actually is.</a:t>
            </a:r>
            <a:r>
              <a:rPr lang="en-US" sz="1200" kern="1200" baseline="0" dirty="0" smtClean="0">
                <a:solidFill>
                  <a:schemeClr val="tx1"/>
                </a:solidFill>
                <a:effectLst/>
                <a:latin typeface="+mn-lt"/>
                <a:ea typeface="+mn-ea"/>
                <a:cs typeface="+mn-cs"/>
              </a:rPr>
              <a:t> They have </a:t>
            </a:r>
            <a:r>
              <a:rPr lang="en-US" sz="1200" kern="1200" dirty="0" smtClean="0">
                <a:solidFill>
                  <a:schemeClr val="tx1"/>
                </a:solidFill>
                <a:effectLst/>
                <a:latin typeface="+mn-lt"/>
                <a:ea typeface="+mn-ea"/>
                <a:cs typeface="+mn-cs"/>
              </a:rPr>
              <a:t>moved away from a strong focus on transformational leadership toward a greater emphasis on shared and relational factors, especially the interaction between leader and follower.</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22</a:t>
            </a:fld>
            <a:endParaRPr lang="en-US"/>
          </a:p>
        </p:txBody>
      </p:sp>
    </p:spTree>
    <p:extLst>
      <p:ext uri="{BB962C8B-B14F-4D97-AF65-F5344CB8AC3E}">
        <p14:creationId xmlns:p14="http://schemas.microsoft.com/office/powerpoint/2010/main" val="399664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Transformational leadership approach:</a:t>
            </a:r>
            <a:r>
              <a:rPr lang="en-US" sz="1200" baseline="0" dirty="0" smtClean="0"/>
              <a:t> </a:t>
            </a:r>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transformational leader unleashes the power and harnesses the talent within a group to help it be successful.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Traits of able leadership</a:t>
            </a:r>
            <a:r>
              <a:rPr lang="en-US" sz="1200" dirty="0" smtClean="0"/>
              <a:t>:</a:t>
            </a:r>
            <a:r>
              <a:rPr lang="en-US" sz="1200" baseline="0"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Possessing a broad vision.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Having optimism and excitement about the future.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Valuing individuals for their unique talents and seeking to maximize their self-actualization.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Dedication and hard work.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Integrity.</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Providing clear directives and specific feedback.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Leadership theories</a:t>
            </a:r>
            <a:r>
              <a:rPr lang="en-US" sz="1200" dirty="0" smtClean="0"/>
              <a:t>:</a:t>
            </a:r>
            <a:r>
              <a:rPr lang="en-US" sz="1200" baseline="0" dirty="0" smtClean="0"/>
              <a:t> </a:t>
            </a:r>
            <a:r>
              <a:rPr lang="en-US" sz="1200" kern="1200" dirty="0" smtClean="0">
                <a:solidFill>
                  <a:schemeClr val="tx1"/>
                </a:solidFill>
                <a:effectLst/>
                <a:latin typeface="+mn-lt"/>
                <a:ea typeface="+mn-ea"/>
                <a:cs typeface="+mn-cs"/>
              </a:rPr>
              <a:t>Leadership theories are more and more acknowledging the complex process that leadership actually is.</a:t>
            </a:r>
            <a:r>
              <a:rPr lang="en-US" sz="1200" kern="1200" baseline="0" dirty="0" smtClean="0">
                <a:solidFill>
                  <a:schemeClr val="tx1"/>
                </a:solidFill>
                <a:effectLst/>
                <a:latin typeface="+mn-lt"/>
                <a:ea typeface="+mn-ea"/>
                <a:cs typeface="+mn-cs"/>
              </a:rPr>
              <a:t> They have </a:t>
            </a:r>
            <a:r>
              <a:rPr lang="en-US" sz="1200" kern="1200" dirty="0" smtClean="0">
                <a:solidFill>
                  <a:schemeClr val="tx1"/>
                </a:solidFill>
                <a:effectLst/>
                <a:latin typeface="+mn-lt"/>
                <a:ea typeface="+mn-ea"/>
                <a:cs typeface="+mn-cs"/>
              </a:rPr>
              <a:t>moved away from a strong focus on transformational leadership toward a greater emphasis on shared and relational factors, especially the interaction between leader and follower.</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23</a:t>
            </a:fld>
            <a:endParaRPr lang="en-US"/>
          </a:p>
        </p:txBody>
      </p:sp>
    </p:spTree>
    <p:extLst>
      <p:ext uri="{BB962C8B-B14F-4D97-AF65-F5344CB8AC3E}">
        <p14:creationId xmlns:p14="http://schemas.microsoft.com/office/powerpoint/2010/main" val="987095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24</a:t>
            </a:fld>
            <a:endParaRPr lang="en-US"/>
          </a:p>
        </p:txBody>
      </p:sp>
    </p:spTree>
    <p:extLst>
      <p:ext uri="{BB962C8B-B14F-4D97-AF65-F5344CB8AC3E}">
        <p14:creationId xmlns:p14="http://schemas.microsoft.com/office/powerpoint/2010/main" val="4047161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Solution-focused therapy</a:t>
            </a:r>
            <a:r>
              <a:rPr lang="en-US" dirty="0" smtClean="0"/>
              <a:t>: </a:t>
            </a:r>
            <a:r>
              <a:rPr lang="en-US" sz="1200" kern="1200" dirty="0" smtClean="0">
                <a:solidFill>
                  <a:schemeClr val="tx1"/>
                </a:solidFill>
                <a:effectLst/>
                <a:latin typeface="+mn-lt"/>
                <a:ea typeface="+mn-ea"/>
                <a:cs typeface="+mn-cs"/>
              </a:rPr>
              <a:t>Therapists help their clients find what strengths they have utilized in the past, remember how they have solved problems similar to the present one, and set realistic goals for newer healthy behaviors.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Well-being therapy</a:t>
            </a:r>
            <a:r>
              <a:rPr lang="en-US" sz="1200" kern="1200" dirty="0" smtClean="0">
                <a:solidFill>
                  <a:schemeClr val="tx1"/>
                </a:solidFill>
                <a:effectLst/>
                <a:latin typeface="+mn-lt"/>
                <a:ea typeface="+mn-ea"/>
                <a:cs typeface="+mn-cs"/>
              </a:rPr>
              <a:t>: This helps clients to restructure the way they think about aspects of their lives related to </a:t>
            </a:r>
            <a:r>
              <a:rPr lang="en-US" sz="1200" kern="1200" dirty="0" err="1" smtClean="0">
                <a:solidFill>
                  <a:schemeClr val="tx1"/>
                </a:solidFill>
                <a:effectLst/>
                <a:latin typeface="+mn-lt"/>
                <a:ea typeface="+mn-ea"/>
                <a:cs typeface="+mn-cs"/>
              </a:rPr>
              <a:t>Ryff’s</a:t>
            </a:r>
            <a:r>
              <a:rPr lang="en-US" sz="1200" kern="1200" dirty="0" smtClean="0">
                <a:solidFill>
                  <a:schemeClr val="tx1"/>
                </a:solidFill>
                <a:effectLst/>
                <a:latin typeface="+mn-lt"/>
                <a:ea typeface="+mn-ea"/>
                <a:cs typeface="+mn-cs"/>
              </a:rPr>
              <a:t> six dimensions of psychological well-being.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Acceptance and commitment therapy</a:t>
            </a:r>
            <a:r>
              <a:rPr lang="en-US" sz="1200" dirty="0" smtClean="0"/>
              <a:t>:</a:t>
            </a:r>
            <a:r>
              <a:rPr lang="en-US" sz="1200" baseline="0" dirty="0" smtClean="0"/>
              <a:t> </a:t>
            </a:r>
            <a:r>
              <a:rPr lang="en-US" sz="1200" kern="1200" dirty="0" smtClean="0">
                <a:solidFill>
                  <a:schemeClr val="tx1"/>
                </a:solidFill>
                <a:effectLst/>
                <a:latin typeface="+mn-lt"/>
                <a:ea typeface="+mn-ea"/>
                <a:cs typeface="+mn-cs"/>
              </a:rPr>
              <a:t>ACT teaches people how to actively accept and embrace all their experiences with mindful awareness and with equanimity, to commit to building their best life, and to operate from their core values.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25</a:t>
            </a:fld>
            <a:endParaRPr lang="en-US"/>
          </a:p>
        </p:txBody>
      </p:sp>
    </p:spTree>
    <p:extLst>
      <p:ext uri="{BB962C8B-B14F-4D97-AF65-F5344CB8AC3E}">
        <p14:creationId xmlns:p14="http://schemas.microsoft.com/office/powerpoint/2010/main" val="351768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Solution-focused therapy</a:t>
            </a:r>
            <a:r>
              <a:rPr lang="en-US" dirty="0" smtClean="0"/>
              <a:t>: </a:t>
            </a:r>
            <a:r>
              <a:rPr lang="en-US" sz="1200" kern="1200" dirty="0" smtClean="0">
                <a:solidFill>
                  <a:schemeClr val="tx1"/>
                </a:solidFill>
                <a:effectLst/>
                <a:latin typeface="+mn-lt"/>
                <a:ea typeface="+mn-ea"/>
                <a:cs typeface="+mn-cs"/>
              </a:rPr>
              <a:t>Therapists help their clients find what strengths they have utilized in the past, remember how they have solved problems similar to the present one, and set realistic goals for newer healthy behaviors.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Well-being therapy</a:t>
            </a:r>
            <a:r>
              <a:rPr lang="en-US" sz="1200" kern="1200" dirty="0" smtClean="0">
                <a:solidFill>
                  <a:schemeClr val="tx1"/>
                </a:solidFill>
                <a:effectLst/>
                <a:latin typeface="+mn-lt"/>
                <a:ea typeface="+mn-ea"/>
                <a:cs typeface="+mn-cs"/>
              </a:rPr>
              <a:t>: This helps clients to restructure the way they think about aspects of their lives related to </a:t>
            </a:r>
            <a:r>
              <a:rPr lang="en-US" sz="1200" kern="1200" dirty="0" err="1" smtClean="0">
                <a:solidFill>
                  <a:schemeClr val="tx1"/>
                </a:solidFill>
                <a:effectLst/>
                <a:latin typeface="+mn-lt"/>
                <a:ea typeface="+mn-ea"/>
                <a:cs typeface="+mn-cs"/>
              </a:rPr>
              <a:t>Ryff’s</a:t>
            </a:r>
            <a:r>
              <a:rPr lang="en-US" sz="1200" kern="1200" dirty="0" smtClean="0">
                <a:solidFill>
                  <a:schemeClr val="tx1"/>
                </a:solidFill>
                <a:effectLst/>
                <a:latin typeface="+mn-lt"/>
                <a:ea typeface="+mn-ea"/>
                <a:cs typeface="+mn-cs"/>
              </a:rPr>
              <a:t> six dimensions of psychological well-being.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Acceptance and commitment therapy</a:t>
            </a:r>
            <a:r>
              <a:rPr lang="en-US" sz="1200" dirty="0" smtClean="0"/>
              <a:t>:</a:t>
            </a:r>
            <a:r>
              <a:rPr lang="en-US" sz="1200" baseline="0" dirty="0" smtClean="0"/>
              <a:t> </a:t>
            </a:r>
            <a:r>
              <a:rPr lang="en-US" sz="1200" kern="1200" dirty="0" smtClean="0">
                <a:solidFill>
                  <a:schemeClr val="tx1"/>
                </a:solidFill>
                <a:effectLst/>
                <a:latin typeface="+mn-lt"/>
                <a:ea typeface="+mn-ea"/>
                <a:cs typeface="+mn-cs"/>
              </a:rPr>
              <a:t>ACT teaches people how to actively accept and embrace all their experiences with mindful awareness and with equanimity, to commit to building their best life, and to operate from their core values.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26</a:t>
            </a:fld>
            <a:endParaRPr lang="en-US"/>
          </a:p>
        </p:txBody>
      </p:sp>
    </p:spTree>
    <p:extLst>
      <p:ext uri="{BB962C8B-B14F-4D97-AF65-F5344CB8AC3E}">
        <p14:creationId xmlns:p14="http://schemas.microsoft.com/office/powerpoint/2010/main" val="1690886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27</a:t>
            </a:fld>
            <a:endParaRPr lang="en-US"/>
          </a:p>
        </p:txBody>
      </p:sp>
    </p:spTree>
    <p:extLst>
      <p:ext uri="{BB962C8B-B14F-4D97-AF65-F5344CB8AC3E}">
        <p14:creationId xmlns:p14="http://schemas.microsoft.com/office/powerpoint/2010/main" val="3347963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Dewey and International Positive Education Network</a:t>
            </a:r>
            <a:r>
              <a:rPr lang="en-US" sz="1200" dirty="0" smtClean="0"/>
              <a:t>:</a:t>
            </a:r>
            <a:r>
              <a:rPr lang="en-US" sz="1200" baseline="0" dirty="0" smtClean="0"/>
              <a:t> </a:t>
            </a:r>
            <a:r>
              <a:rPr lang="en-US" sz="1200" kern="1200" dirty="0" smtClean="0">
                <a:solidFill>
                  <a:schemeClr val="tx1"/>
                </a:solidFill>
                <a:effectLst/>
                <a:latin typeface="+mn-lt"/>
                <a:ea typeface="+mn-ea"/>
                <a:cs typeface="+mn-cs"/>
              </a:rPr>
              <a:t>Dewey argued that most schools failed to foster exploration, a sense of discovery, or the development of sound judgment skills. He contended that schools should be environments that fostered a desire to learn, to expand one’s potentials, and instill a desire to live and work cooperatively with others. These ideas combined with positive psychology to help create the International Positive Education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Goals of IPEN</a:t>
            </a:r>
            <a:r>
              <a:rPr lang="en-US" sz="1200" dirty="0" smtClean="0"/>
              <a:t>: </a:t>
            </a:r>
            <a:r>
              <a:rPr lang="en-US" sz="1200" kern="1200" dirty="0" smtClean="0">
                <a:solidFill>
                  <a:schemeClr val="tx1"/>
                </a:solidFill>
                <a:effectLst/>
                <a:latin typeface="+mn-lt"/>
                <a:ea typeface="+mn-ea"/>
                <a:cs typeface="+mn-cs"/>
              </a:rPr>
              <a:t>Fulfillment of the intellectual potential of all students, the development of character strengths, and to support collaboration and change government education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u="sng" dirty="0" smtClean="0"/>
              <a:t>Traits of positive education</a:t>
            </a:r>
            <a:r>
              <a:rPr lang="en-US" sz="1200" dirty="0" smtClean="0"/>
              <a:t>: </a:t>
            </a:r>
            <a:r>
              <a:rPr lang="en-US" sz="1200" kern="1200" dirty="0" smtClean="0">
                <a:solidFill>
                  <a:schemeClr val="tx1"/>
                </a:solidFill>
                <a:effectLst/>
                <a:latin typeface="+mn-lt"/>
                <a:ea typeface="+mn-ea"/>
                <a:cs typeface="+mn-cs"/>
              </a:rPr>
              <a:t>Promote the well-being of students as a central goal,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focus on developing personal strengths and competencies, giving students opportunities to be fully engaged in activities and in active learning,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 caring communities that were built around cooperative relationships between students, faculty, and peers, promote the ability to be resilient and bounce back from challenges that are typical of school life and also promote peak-experiences.</a:t>
            </a:r>
            <a:endParaRPr lang="en-US" sz="1200" dirty="0" smtClean="0"/>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The Positive Behavior Support: </a:t>
            </a:r>
            <a:r>
              <a:rPr lang="en-US" sz="1200" kern="1200" dirty="0" smtClean="0">
                <a:solidFill>
                  <a:schemeClr val="tx1"/>
                </a:solidFill>
                <a:effectLst/>
                <a:latin typeface="+mn-lt"/>
                <a:ea typeface="+mn-ea"/>
                <a:cs typeface="+mn-cs"/>
              </a:rPr>
              <a:t>PBS initiative provides help for at-risk students and operates from William Glasser’s Reality Therapy. PBS encourages social competence, responsibility, positive communication, and self-management skills while taking a positive approach, rather than a punitive one, to difficult student behavior.</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29</a:t>
            </a:fld>
            <a:endParaRPr lang="en-US"/>
          </a:p>
        </p:txBody>
      </p:sp>
    </p:spTree>
    <p:extLst>
      <p:ext uri="{BB962C8B-B14F-4D97-AF65-F5344CB8AC3E}">
        <p14:creationId xmlns:p14="http://schemas.microsoft.com/office/powerpoint/2010/main" val="31525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Dewey and International Positive Education Network</a:t>
            </a:r>
            <a:r>
              <a:rPr lang="en-US" sz="1200" dirty="0" smtClean="0"/>
              <a:t>:</a:t>
            </a:r>
            <a:r>
              <a:rPr lang="en-US" sz="1200" baseline="0" dirty="0" smtClean="0"/>
              <a:t> </a:t>
            </a:r>
            <a:r>
              <a:rPr lang="en-US" sz="1200" kern="1200" dirty="0" smtClean="0">
                <a:solidFill>
                  <a:schemeClr val="tx1"/>
                </a:solidFill>
                <a:effectLst/>
                <a:latin typeface="+mn-lt"/>
                <a:ea typeface="+mn-ea"/>
                <a:cs typeface="+mn-cs"/>
              </a:rPr>
              <a:t>Dewey argued that most schools failed to foster exploration, a sense of discovery, or the development of sound judgment skills. He contended that schools should be environments that fostered a desire to learn, to expand one’s potentials, and instill a desire to live and work cooperatively with others. These ideas combined with positive psychology to help create the International Positive Education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Goals of IPEN</a:t>
            </a:r>
            <a:r>
              <a:rPr lang="en-US" sz="1200" dirty="0" smtClean="0"/>
              <a:t>: </a:t>
            </a:r>
            <a:r>
              <a:rPr lang="en-US" sz="1200" kern="1200" dirty="0" smtClean="0">
                <a:solidFill>
                  <a:schemeClr val="tx1"/>
                </a:solidFill>
                <a:effectLst/>
                <a:latin typeface="+mn-lt"/>
                <a:ea typeface="+mn-ea"/>
                <a:cs typeface="+mn-cs"/>
              </a:rPr>
              <a:t>Fulfillment of the intellectual potential of all students, the development of character strengths, and to support collaboration and change government education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u="sng" dirty="0" smtClean="0"/>
              <a:t>Traits of positive education</a:t>
            </a:r>
            <a:r>
              <a:rPr lang="en-US" sz="1200" dirty="0" smtClean="0"/>
              <a:t>: </a:t>
            </a:r>
            <a:r>
              <a:rPr lang="en-US" sz="1200" kern="1200" dirty="0" smtClean="0">
                <a:solidFill>
                  <a:schemeClr val="tx1"/>
                </a:solidFill>
                <a:effectLst/>
                <a:latin typeface="+mn-lt"/>
                <a:ea typeface="+mn-ea"/>
                <a:cs typeface="+mn-cs"/>
              </a:rPr>
              <a:t>Promote the well-being of students as a central goal,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focus on developing personal strengths and competencies, giving students opportunities to be fully engaged in activities and in active learning,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 caring communities that were built around cooperative relationships between students, faculty, and peers, promote the ability to be resilient and bounce back from challenges that are typical of school life and also promote peak-experiences.</a:t>
            </a:r>
            <a:endParaRPr lang="en-US" sz="1200" dirty="0" smtClean="0"/>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The Positive Behavior Support: </a:t>
            </a:r>
            <a:r>
              <a:rPr lang="en-US" sz="1200" kern="1200" dirty="0" smtClean="0">
                <a:solidFill>
                  <a:schemeClr val="tx1"/>
                </a:solidFill>
                <a:effectLst/>
                <a:latin typeface="+mn-lt"/>
                <a:ea typeface="+mn-ea"/>
                <a:cs typeface="+mn-cs"/>
              </a:rPr>
              <a:t>PBS initiative provides help for at-risk students and operates from William Glasser’s Reality Therapy. PBS encourages social competence, responsibility, positive communication, and self-management skills while taking a positive approach, rather than a punitive one, to difficult student behavior.</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30</a:t>
            </a:fld>
            <a:endParaRPr lang="en-US"/>
          </a:p>
        </p:txBody>
      </p:sp>
    </p:spTree>
    <p:extLst>
      <p:ext uri="{BB962C8B-B14F-4D97-AF65-F5344CB8AC3E}">
        <p14:creationId xmlns:p14="http://schemas.microsoft.com/office/powerpoint/2010/main" val="327555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Contributes to positive spontaneous behavior</a:t>
            </a:r>
            <a:r>
              <a:rPr lang="en-US" sz="1200" dirty="0" smtClean="0"/>
              <a:t>:</a:t>
            </a:r>
            <a:r>
              <a:rPr lang="en-US" sz="1200" baseline="0" dirty="0" smtClean="0"/>
              <a:t> S</a:t>
            </a:r>
            <a:r>
              <a:rPr lang="en-US" sz="1200" kern="1200" dirty="0" smtClean="0">
                <a:solidFill>
                  <a:schemeClr val="tx1"/>
                </a:solidFill>
                <a:effectLst/>
                <a:latin typeface="+mn-lt"/>
                <a:ea typeface="+mn-ea"/>
                <a:cs typeface="+mn-cs"/>
              </a:rPr>
              <a:t>uch people are more likely to be helpful to others, develop skills that aid the organization, make constructive rather than destructive criticisms, spread goodwill, and take actions that help protect the organization from threats and dangers.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Enhances workplace achievement</a:t>
            </a:r>
            <a:r>
              <a:rPr lang="en-US" sz="1200" dirty="0" smtClean="0"/>
              <a:t>:</a:t>
            </a:r>
            <a:r>
              <a:rPr lang="en-US" sz="1200" baseline="0" dirty="0" smtClean="0"/>
              <a:t> </a:t>
            </a:r>
            <a:r>
              <a:rPr lang="en-US" sz="1200" kern="1200" baseline="0" dirty="0" smtClean="0">
                <a:solidFill>
                  <a:schemeClr val="tx1"/>
                </a:solidFill>
                <a:effectLst/>
                <a:latin typeface="+mn-lt"/>
                <a:ea typeface="+mn-ea"/>
                <a:cs typeface="+mn-cs"/>
              </a:rPr>
              <a:t>People </a:t>
            </a:r>
            <a:r>
              <a:rPr lang="en-US" sz="1200" kern="1200" dirty="0" smtClean="0">
                <a:solidFill>
                  <a:schemeClr val="tx1"/>
                </a:solidFill>
                <a:effectLst/>
                <a:latin typeface="+mn-lt"/>
                <a:ea typeface="+mn-ea"/>
                <a:cs typeface="+mn-cs"/>
              </a:rPr>
              <a:t>who possess higher confidence, optimism, self-efficacy, likability, and sociability have a definite advantage when launching their careers--and are more likely to advance than their less happy peers.</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Explanations for the outcomes of positive emotions</a:t>
            </a:r>
            <a:r>
              <a:rPr lang="en-US" sz="1200" dirty="0" smtClean="0"/>
              <a:t>: </a:t>
            </a:r>
            <a:r>
              <a:rPr lang="en-US" sz="1200" kern="1200" dirty="0" smtClean="0">
                <a:solidFill>
                  <a:schemeClr val="tx1"/>
                </a:solidFill>
                <a:effectLst/>
                <a:latin typeface="+mn-lt"/>
                <a:ea typeface="+mn-ea"/>
                <a:cs typeface="+mn-cs"/>
              </a:rPr>
              <a:t>Positive emotions are associated with approach-oriented behavior.</a:t>
            </a:r>
            <a:r>
              <a:rPr lang="en-US" sz="1200" kern="1200" baseline="0" dirty="0" smtClean="0">
                <a:solidFill>
                  <a:schemeClr val="tx1"/>
                </a:solidFill>
                <a:effectLst/>
                <a:latin typeface="+mn-lt"/>
                <a:ea typeface="+mn-ea"/>
                <a:cs typeface="+mn-cs"/>
              </a:rPr>
              <a:t> Happy </a:t>
            </a:r>
            <a:r>
              <a:rPr lang="en-US" sz="1200" kern="1200" dirty="0" smtClean="0">
                <a:solidFill>
                  <a:schemeClr val="tx1"/>
                </a:solidFill>
                <a:effectLst/>
                <a:latin typeface="+mn-lt"/>
                <a:ea typeface="+mn-ea"/>
                <a:cs typeface="+mn-cs"/>
              </a:rPr>
              <a:t>workers tend to be more engaged with their jobs.</a:t>
            </a:r>
            <a:r>
              <a:rPr lang="en-US" sz="1200" kern="1200" baseline="0" dirty="0" smtClean="0">
                <a:solidFill>
                  <a:schemeClr val="tx1"/>
                </a:solidFill>
                <a:effectLst/>
                <a:latin typeface="+mn-lt"/>
                <a:ea typeface="+mn-ea"/>
                <a:cs typeface="+mn-cs"/>
              </a:rPr>
              <a:t> They are </a:t>
            </a:r>
            <a:r>
              <a:rPr lang="en-US" sz="1200" kern="1200" dirty="0" smtClean="0">
                <a:solidFill>
                  <a:schemeClr val="tx1"/>
                </a:solidFill>
                <a:effectLst/>
                <a:latin typeface="+mn-lt"/>
                <a:ea typeface="+mn-ea"/>
                <a:cs typeface="+mn-cs"/>
              </a:rPr>
              <a:t>more popular and gain greater social support from both colleagues and supervisors. Better “team players” and are valued more by coworkers.</a:t>
            </a:r>
            <a:endParaRPr lang="en-US" sz="12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3</a:t>
            </a:fld>
            <a:endParaRPr lang="en-US"/>
          </a:p>
        </p:txBody>
      </p:sp>
    </p:spTree>
    <p:extLst>
      <p:ext uri="{BB962C8B-B14F-4D97-AF65-F5344CB8AC3E}">
        <p14:creationId xmlns:p14="http://schemas.microsoft.com/office/powerpoint/2010/main" val="1882391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u="sng" kern="1200" dirty="0" smtClean="0">
                <a:solidFill>
                  <a:schemeClr val="tx1"/>
                </a:solidFill>
                <a:effectLst/>
                <a:latin typeface="+mn-lt"/>
                <a:ea typeface="+mn-ea"/>
                <a:cs typeface="+mn-cs"/>
              </a:rPr>
              <a:t>Comprises of five</a:t>
            </a:r>
            <a:r>
              <a:rPr lang="en-IN" sz="1200" u="sng" kern="1200" baseline="0" dirty="0" smtClean="0">
                <a:solidFill>
                  <a:schemeClr val="tx1"/>
                </a:solidFill>
                <a:effectLst/>
                <a:latin typeface="+mn-lt"/>
                <a:ea typeface="+mn-ea"/>
                <a:cs typeface="+mn-cs"/>
              </a:rPr>
              <a:t> dimensions</a:t>
            </a:r>
            <a:r>
              <a:rPr lang="en-IN"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ocial acceptance, Social actualization, Social contribution, Social coherence, Social integration.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Positive correlation with elements</a:t>
            </a:r>
            <a:r>
              <a:rPr lang="en-US" sz="1200" dirty="0" smtClean="0"/>
              <a:t>: </a:t>
            </a:r>
            <a:r>
              <a:rPr lang="en-US" sz="1200" kern="1200" dirty="0" smtClean="0">
                <a:solidFill>
                  <a:schemeClr val="tx1"/>
                </a:solidFill>
                <a:effectLst/>
                <a:latin typeface="+mn-lt"/>
                <a:ea typeface="+mn-ea"/>
                <a:cs typeface="+mn-cs"/>
              </a:rPr>
              <a:t>Measures of happiness, life satisfaction, generativity, optimism, perceptions of neighborhood trust and safety, and subjective perceptions of one’s physical health and degree of community involvement.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Distinct way of judging our own sense of well-being</a:t>
            </a:r>
            <a:r>
              <a:rPr lang="en-US" sz="1200" dirty="0" smtClean="0"/>
              <a:t>:</a:t>
            </a:r>
            <a:r>
              <a:rPr lang="en-US" sz="1200" baseline="0" dirty="0" smtClean="0"/>
              <a:t> Since it is s</a:t>
            </a:r>
            <a:r>
              <a:rPr lang="en-US" sz="1200" dirty="0" smtClean="0"/>
              <a:t>imilar to other measures of mental health. Is also </a:t>
            </a:r>
            <a:r>
              <a:rPr lang="en-US" sz="1200" kern="1200" dirty="0" smtClean="0">
                <a:solidFill>
                  <a:schemeClr val="tx1"/>
                </a:solidFill>
                <a:effectLst/>
                <a:latin typeface="+mn-lt"/>
                <a:ea typeface="+mn-ea"/>
                <a:cs typeface="+mn-cs"/>
              </a:rPr>
              <a:t>important for overall mental health and well-being.</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34</a:t>
            </a:fld>
            <a:endParaRPr lang="en-US"/>
          </a:p>
        </p:txBody>
      </p:sp>
    </p:spTree>
    <p:extLst>
      <p:ext uri="{BB962C8B-B14F-4D97-AF65-F5344CB8AC3E}">
        <p14:creationId xmlns:p14="http://schemas.microsoft.com/office/powerpoint/2010/main" val="301913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u="sng" kern="1200" dirty="0" smtClean="0">
                <a:solidFill>
                  <a:schemeClr val="tx1"/>
                </a:solidFill>
                <a:effectLst/>
                <a:latin typeface="+mn-lt"/>
                <a:ea typeface="+mn-ea"/>
                <a:cs typeface="+mn-cs"/>
              </a:rPr>
              <a:t>Comprises of five</a:t>
            </a:r>
            <a:r>
              <a:rPr lang="en-IN" sz="1200" u="sng" kern="1200" baseline="0" dirty="0" smtClean="0">
                <a:solidFill>
                  <a:schemeClr val="tx1"/>
                </a:solidFill>
                <a:effectLst/>
                <a:latin typeface="+mn-lt"/>
                <a:ea typeface="+mn-ea"/>
                <a:cs typeface="+mn-cs"/>
              </a:rPr>
              <a:t> dimensions</a:t>
            </a:r>
            <a:r>
              <a:rPr lang="en-IN"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ocial acceptance, Social actualization, Social contribution, Social coherence, Social integration.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Positive correlation with elements</a:t>
            </a:r>
            <a:r>
              <a:rPr lang="en-US" sz="1200" dirty="0" smtClean="0"/>
              <a:t>: </a:t>
            </a:r>
            <a:r>
              <a:rPr lang="en-US" sz="1200" kern="1200" dirty="0" smtClean="0">
                <a:solidFill>
                  <a:schemeClr val="tx1"/>
                </a:solidFill>
                <a:effectLst/>
                <a:latin typeface="+mn-lt"/>
                <a:ea typeface="+mn-ea"/>
                <a:cs typeface="+mn-cs"/>
              </a:rPr>
              <a:t>Measures of happiness, life satisfaction, generativity, optimism, perceptions of neighborhood trust and safety, and subjective perceptions of one’s physical health and degree of community involvement.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Distinct way of judging our own sense of well-being</a:t>
            </a:r>
            <a:r>
              <a:rPr lang="en-US" sz="1200" dirty="0" smtClean="0"/>
              <a:t>:</a:t>
            </a:r>
            <a:r>
              <a:rPr lang="en-US" sz="1200" baseline="0" dirty="0" smtClean="0"/>
              <a:t> Since it is s</a:t>
            </a:r>
            <a:r>
              <a:rPr lang="en-US" sz="1200" dirty="0" smtClean="0"/>
              <a:t>imilar to other measures of mental health. Is also </a:t>
            </a:r>
            <a:r>
              <a:rPr lang="en-US" sz="1200" kern="1200" dirty="0" smtClean="0">
                <a:solidFill>
                  <a:schemeClr val="tx1"/>
                </a:solidFill>
                <a:effectLst/>
                <a:latin typeface="+mn-lt"/>
                <a:ea typeface="+mn-ea"/>
                <a:cs typeface="+mn-cs"/>
              </a:rPr>
              <a:t>important for overall mental health and well-being.</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35</a:t>
            </a:fld>
            <a:endParaRPr lang="en-US"/>
          </a:p>
        </p:txBody>
      </p:sp>
    </p:spTree>
    <p:extLst>
      <p:ext uri="{BB962C8B-B14F-4D97-AF65-F5344CB8AC3E}">
        <p14:creationId xmlns:p14="http://schemas.microsoft.com/office/powerpoint/2010/main" val="194965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u="sng" kern="1200" dirty="0" smtClean="0">
                <a:solidFill>
                  <a:schemeClr val="tx1"/>
                </a:solidFill>
                <a:effectLst/>
                <a:latin typeface="+mn-lt"/>
                <a:ea typeface="+mn-ea"/>
                <a:cs typeface="+mn-cs"/>
              </a:rPr>
              <a:t>Comprises of five</a:t>
            </a:r>
            <a:r>
              <a:rPr lang="en-IN" sz="1200" u="sng" kern="1200" baseline="0" dirty="0" smtClean="0">
                <a:solidFill>
                  <a:schemeClr val="tx1"/>
                </a:solidFill>
                <a:effectLst/>
                <a:latin typeface="+mn-lt"/>
                <a:ea typeface="+mn-ea"/>
                <a:cs typeface="+mn-cs"/>
              </a:rPr>
              <a:t> dimensions</a:t>
            </a:r>
            <a:r>
              <a:rPr lang="en-IN"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ocial acceptance, Social actualization, Social contribution, Social coherence, Social integration.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Positive correlation with elements</a:t>
            </a:r>
            <a:r>
              <a:rPr lang="en-US" sz="1200" dirty="0" smtClean="0"/>
              <a:t>: </a:t>
            </a:r>
            <a:r>
              <a:rPr lang="en-US" sz="1200" kern="1200" dirty="0" smtClean="0">
                <a:solidFill>
                  <a:schemeClr val="tx1"/>
                </a:solidFill>
                <a:effectLst/>
                <a:latin typeface="+mn-lt"/>
                <a:ea typeface="+mn-ea"/>
                <a:cs typeface="+mn-cs"/>
              </a:rPr>
              <a:t>Measures of happiness, life satisfaction, generativity, optimism, perceptions of neighborhood trust and safety, and subjective perceptions of one’s physical health and degree of community involvement.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Distinct way of judging our own sense of well-being</a:t>
            </a:r>
            <a:r>
              <a:rPr lang="en-US" sz="1200" dirty="0" smtClean="0"/>
              <a:t>:</a:t>
            </a:r>
            <a:r>
              <a:rPr lang="en-US" sz="1200" baseline="0" dirty="0" smtClean="0"/>
              <a:t> Since it is s</a:t>
            </a:r>
            <a:r>
              <a:rPr lang="en-US" sz="1200" dirty="0" smtClean="0"/>
              <a:t>imilar to other measures of mental health. Is also </a:t>
            </a:r>
            <a:r>
              <a:rPr lang="en-US" sz="1200" kern="1200" dirty="0" smtClean="0">
                <a:solidFill>
                  <a:schemeClr val="tx1"/>
                </a:solidFill>
                <a:effectLst/>
                <a:latin typeface="+mn-lt"/>
                <a:ea typeface="+mn-ea"/>
                <a:cs typeface="+mn-cs"/>
              </a:rPr>
              <a:t>important for overall mental health and well-being.</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36</a:t>
            </a:fld>
            <a:endParaRPr lang="en-US"/>
          </a:p>
        </p:txBody>
      </p:sp>
    </p:spTree>
    <p:extLst>
      <p:ext uri="{BB962C8B-B14F-4D97-AF65-F5344CB8AC3E}">
        <p14:creationId xmlns:p14="http://schemas.microsoft.com/office/powerpoint/2010/main" val="1295019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Nurturing social environments promote well-being in four ways</a:t>
            </a:r>
            <a:r>
              <a:rPr lang="en-US" sz="1200" dirty="0" smtClean="0"/>
              <a:t>:</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They minimize biological and psychological toxic events.</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Nurturing environments teach prosocial and self-regulatory behaviors.</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u="none" kern="1200" dirty="0" smtClean="0">
                <a:solidFill>
                  <a:schemeClr val="tx1"/>
                </a:solidFill>
                <a:effectLst/>
                <a:latin typeface="+mn-lt"/>
                <a:ea typeface="+mn-ea"/>
                <a:cs typeface="+mn-cs"/>
              </a:rPr>
              <a:t>They monitor and limit opportunities for problem behavior.</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They foster psychological flexibility by allowing people to make their values explicit and to act in the service of their values. </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endParaRPr lang="en-US" u="none" dirty="0" smtClean="0"/>
          </a:p>
          <a:p>
            <a:pPr marL="0" marR="0" indent="0" algn="l" defTabSz="914400" rtl="0" eaLnBrk="1" fontAlgn="auto" latinLnBrk="0" hangingPunct="0">
              <a:lnSpc>
                <a:spcPct val="100000"/>
              </a:lnSpc>
              <a:spcBef>
                <a:spcPts val="0"/>
              </a:spcBef>
              <a:spcAft>
                <a:spcPts val="0"/>
              </a:spcAft>
              <a:buClrTx/>
              <a:buSzTx/>
              <a:buFontTx/>
              <a:buNone/>
              <a:tabLst/>
              <a:defRPr/>
            </a:pPr>
            <a:r>
              <a:rPr lang="en-US" u="sng" dirty="0" smtClean="0"/>
              <a:t>High and low synergy cultures</a:t>
            </a:r>
            <a:r>
              <a:rPr lang="en-US" dirty="0" smtClean="0"/>
              <a:t>: </a:t>
            </a:r>
            <a:r>
              <a:rPr lang="en-US" sz="1200" kern="1200" dirty="0" smtClean="0">
                <a:solidFill>
                  <a:schemeClr val="tx1"/>
                </a:solidFill>
                <a:effectLst/>
                <a:latin typeface="+mn-lt"/>
                <a:ea typeface="+mn-ea"/>
                <a:cs typeface="+mn-cs"/>
              </a:rPr>
              <a:t>These are cultures in which many of the activities in which people engage are mutually reinforcing and enhance their general well-being.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Low synergy cultures are those in which personal goals often conflict with the society’s overall well-being.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Well-being differences in many aspects</a:t>
            </a:r>
            <a:r>
              <a:rPr lang="en-US" sz="1200" dirty="0" smtClean="0"/>
              <a:t>: </a:t>
            </a:r>
            <a:r>
              <a:rPr lang="en-US" sz="1200" kern="1200" dirty="0" smtClean="0">
                <a:solidFill>
                  <a:schemeClr val="tx1"/>
                </a:solidFill>
                <a:effectLst/>
                <a:latin typeface="+mn-lt"/>
                <a:ea typeface="+mn-ea"/>
                <a:cs typeface="+mn-cs"/>
              </a:rPr>
              <a:t>Differences in average well-being among states, counties, and regions within countries,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well-being differences among cities, differences among the well-being of cultural groups.</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Social capital as behavioral component</a:t>
            </a:r>
            <a:r>
              <a:rPr lang="en-US" sz="1200" dirty="0" smtClean="0"/>
              <a:t>: Social capital is a w</a:t>
            </a:r>
            <a:r>
              <a:rPr lang="en-US" sz="1200" kern="1200" dirty="0" smtClean="0">
                <a:solidFill>
                  <a:schemeClr val="tx1"/>
                </a:solidFill>
                <a:effectLst/>
                <a:latin typeface="+mn-lt"/>
                <a:ea typeface="+mn-ea"/>
                <a:cs typeface="+mn-cs"/>
              </a:rPr>
              <a:t>eb of connections among social networks, as well the connections within social networks. When a society has a high level of social capital, then there is a greater sense of trust in other people, more reciprocity and helping, greater participation in social and civic activities, and stronger social ties. Social capital, therefore, has a behavioral component.</a:t>
            </a:r>
          </a:p>
        </p:txBody>
      </p:sp>
      <p:sp>
        <p:nvSpPr>
          <p:cNvPr id="4" name="Slide Number Placeholder 3"/>
          <p:cNvSpPr>
            <a:spLocks noGrp="1"/>
          </p:cNvSpPr>
          <p:nvPr>
            <p:ph type="sldNum" sz="quarter" idx="10"/>
          </p:nvPr>
        </p:nvSpPr>
        <p:spPr/>
        <p:txBody>
          <a:bodyPr/>
          <a:lstStyle/>
          <a:p>
            <a:fld id="{39974C31-EB4A-4B21-8134-CB5741A1DC5F}" type="slidenum">
              <a:rPr lang="en-US" smtClean="0"/>
              <a:t>38</a:t>
            </a:fld>
            <a:endParaRPr lang="en-US"/>
          </a:p>
        </p:txBody>
      </p:sp>
    </p:spTree>
    <p:extLst>
      <p:ext uri="{BB962C8B-B14F-4D97-AF65-F5344CB8AC3E}">
        <p14:creationId xmlns:p14="http://schemas.microsoft.com/office/powerpoint/2010/main" val="1339990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Nurturing social environments promote well-being in four ways</a:t>
            </a:r>
            <a:r>
              <a:rPr lang="en-US" sz="1200" dirty="0" smtClean="0"/>
              <a:t>:</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They minimize biological and psychological toxic events.</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Nurturing environments teach prosocial and self-regulatory behaviors.</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u="none" kern="1200" dirty="0" smtClean="0">
                <a:solidFill>
                  <a:schemeClr val="tx1"/>
                </a:solidFill>
                <a:effectLst/>
                <a:latin typeface="+mn-lt"/>
                <a:ea typeface="+mn-ea"/>
                <a:cs typeface="+mn-cs"/>
              </a:rPr>
              <a:t>They monitor and limit opportunities for problem behavior.</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They foster psychological flexibility by allowing people to make their values explicit and to act in the service of their values. </a:t>
            </a:r>
          </a:p>
          <a:p>
            <a:pPr marL="228600" marR="0" indent="-228600" algn="l" defTabSz="914400" rtl="0" eaLnBrk="1" fontAlgn="auto" latinLnBrk="0" hangingPunct="0">
              <a:lnSpc>
                <a:spcPct val="100000"/>
              </a:lnSpc>
              <a:spcBef>
                <a:spcPts val="0"/>
              </a:spcBef>
              <a:spcAft>
                <a:spcPts val="0"/>
              </a:spcAft>
              <a:buClrTx/>
              <a:buSzTx/>
              <a:buFontTx/>
              <a:buAutoNum type="arabicPeriod"/>
              <a:tabLst/>
              <a:defRPr/>
            </a:pPr>
            <a:endParaRPr lang="en-US" u="none" dirty="0" smtClean="0"/>
          </a:p>
          <a:p>
            <a:pPr marL="0" marR="0" indent="0" algn="l" defTabSz="914400" rtl="0" eaLnBrk="1" fontAlgn="auto" latinLnBrk="0" hangingPunct="0">
              <a:lnSpc>
                <a:spcPct val="100000"/>
              </a:lnSpc>
              <a:spcBef>
                <a:spcPts val="0"/>
              </a:spcBef>
              <a:spcAft>
                <a:spcPts val="0"/>
              </a:spcAft>
              <a:buClrTx/>
              <a:buSzTx/>
              <a:buFontTx/>
              <a:buNone/>
              <a:tabLst/>
              <a:defRPr/>
            </a:pPr>
            <a:r>
              <a:rPr lang="en-US" u="sng" dirty="0" smtClean="0"/>
              <a:t>High and low synergy cultures</a:t>
            </a:r>
            <a:r>
              <a:rPr lang="en-US" dirty="0" smtClean="0"/>
              <a:t>: </a:t>
            </a:r>
            <a:r>
              <a:rPr lang="en-US" sz="1200" kern="1200" dirty="0" smtClean="0">
                <a:solidFill>
                  <a:schemeClr val="tx1"/>
                </a:solidFill>
                <a:effectLst/>
                <a:latin typeface="+mn-lt"/>
                <a:ea typeface="+mn-ea"/>
                <a:cs typeface="+mn-cs"/>
              </a:rPr>
              <a:t>These are cultures in which many of the activities in which people engage are mutually reinforcing and enhance their general well-being.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Low synergy cultures are those in which personal goals often conflict with the society’s overall well-being.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Well-being differences in many aspects</a:t>
            </a:r>
            <a:r>
              <a:rPr lang="en-US" sz="1200" dirty="0" smtClean="0"/>
              <a:t>: </a:t>
            </a:r>
            <a:r>
              <a:rPr lang="en-US" sz="1200" kern="1200" dirty="0" smtClean="0">
                <a:solidFill>
                  <a:schemeClr val="tx1"/>
                </a:solidFill>
                <a:effectLst/>
                <a:latin typeface="+mn-lt"/>
                <a:ea typeface="+mn-ea"/>
                <a:cs typeface="+mn-cs"/>
              </a:rPr>
              <a:t>Differences in average well-being among states, counties, and regions within countries,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well-being differences among cities, differences among the well-being of cultural groups.</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Social capital as behavioral component</a:t>
            </a:r>
            <a:r>
              <a:rPr lang="en-US" sz="1200" dirty="0" smtClean="0"/>
              <a:t>: Social capital is a w</a:t>
            </a:r>
            <a:r>
              <a:rPr lang="en-US" sz="1200" kern="1200" dirty="0" smtClean="0">
                <a:solidFill>
                  <a:schemeClr val="tx1"/>
                </a:solidFill>
                <a:effectLst/>
                <a:latin typeface="+mn-lt"/>
                <a:ea typeface="+mn-ea"/>
                <a:cs typeface="+mn-cs"/>
              </a:rPr>
              <a:t>eb of connections among social networks, as well the connections within social networks. When a society has a high level of social capital, then there is a greater sense of trust in other people, more reciprocity and helping, greater participation in social and civic activities, and stronger social ties. Social capital, therefore, has a behavioral component.</a:t>
            </a:r>
          </a:p>
        </p:txBody>
      </p:sp>
      <p:sp>
        <p:nvSpPr>
          <p:cNvPr id="4" name="Slide Number Placeholder 3"/>
          <p:cNvSpPr>
            <a:spLocks noGrp="1"/>
          </p:cNvSpPr>
          <p:nvPr>
            <p:ph type="sldNum" sz="quarter" idx="10"/>
          </p:nvPr>
        </p:nvSpPr>
        <p:spPr/>
        <p:txBody>
          <a:bodyPr/>
          <a:lstStyle/>
          <a:p>
            <a:fld id="{39974C31-EB4A-4B21-8134-CB5741A1DC5F}" type="slidenum">
              <a:rPr lang="en-US" smtClean="0"/>
              <a:t>39</a:t>
            </a:fld>
            <a:endParaRPr lang="en-US"/>
          </a:p>
        </p:txBody>
      </p:sp>
    </p:spTree>
    <p:extLst>
      <p:ext uri="{BB962C8B-B14F-4D97-AF65-F5344CB8AC3E}">
        <p14:creationId xmlns:p14="http://schemas.microsoft.com/office/powerpoint/2010/main" val="557428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Happiness spread throughout social networks</a:t>
            </a:r>
            <a:r>
              <a:rPr lang="en-US" sz="1200" dirty="0" smtClean="0"/>
              <a:t>:</a:t>
            </a:r>
            <a:r>
              <a:rPr lang="en-US" sz="1200" baseline="0" dirty="0" smtClean="0"/>
              <a:t> </a:t>
            </a:r>
            <a:r>
              <a:rPr lang="en-US" sz="1200" kern="1200" dirty="0" smtClean="0">
                <a:solidFill>
                  <a:schemeClr val="tx1"/>
                </a:solidFill>
                <a:effectLst/>
                <a:latin typeface="+mn-lt"/>
                <a:ea typeface="+mn-ea"/>
                <a:cs typeface="+mn-cs"/>
              </a:rPr>
              <a:t>Each act of kindness spread throughout a social network and its impact was tripled as it spread.</a:t>
            </a:r>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41</a:t>
            </a:fld>
            <a:endParaRPr lang="en-US"/>
          </a:p>
        </p:txBody>
      </p:sp>
    </p:spTree>
    <p:extLst>
      <p:ext uri="{BB962C8B-B14F-4D97-AF65-F5344CB8AC3E}">
        <p14:creationId xmlns:p14="http://schemas.microsoft.com/office/powerpoint/2010/main" val="3440321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Happiness spread throughout social networks</a:t>
            </a:r>
            <a:r>
              <a:rPr lang="en-US" sz="1200" dirty="0" smtClean="0"/>
              <a:t>:</a:t>
            </a:r>
            <a:r>
              <a:rPr lang="en-US" sz="1200" baseline="0" dirty="0" smtClean="0"/>
              <a:t> </a:t>
            </a:r>
            <a:r>
              <a:rPr lang="en-US" sz="1200" kern="1200" dirty="0" smtClean="0">
                <a:solidFill>
                  <a:schemeClr val="tx1"/>
                </a:solidFill>
                <a:effectLst/>
                <a:latin typeface="+mn-lt"/>
                <a:ea typeface="+mn-ea"/>
                <a:cs typeface="+mn-cs"/>
              </a:rPr>
              <a:t>Each act of kindness spread throughout a social network and its impact was tripled as it spread.</a:t>
            </a:r>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42</a:t>
            </a:fld>
            <a:endParaRPr lang="en-US"/>
          </a:p>
        </p:txBody>
      </p:sp>
    </p:spTree>
    <p:extLst>
      <p:ext uri="{BB962C8B-B14F-4D97-AF65-F5344CB8AC3E}">
        <p14:creationId xmlns:p14="http://schemas.microsoft.com/office/powerpoint/2010/main" val="3431052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Three foundations of community psychology</a:t>
            </a:r>
            <a:r>
              <a:rPr lang="en-US" sz="1200" dirty="0" smtClean="0"/>
              <a:t>: </a:t>
            </a:r>
            <a:r>
              <a:rPr lang="en-US" sz="1200" kern="1200" dirty="0" smtClean="0">
                <a:solidFill>
                  <a:schemeClr val="tx1"/>
                </a:solidFill>
                <a:effectLst/>
                <a:latin typeface="+mn-lt"/>
                <a:ea typeface="+mn-ea"/>
                <a:cs typeface="+mn-cs"/>
              </a:rPr>
              <a:t>Cultural relativity which affirms that social rules, mores, and standards may differ among different cultural groups.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Diversity that affirms that in many societies, the reality of cultural diversity presents the necessity of recognizing that differences among community subgroups will continue to exist. Ecology is here applied not just to the natural environment, but also to the reality of a human ecology,</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people exist not in isolation, but in a constant variety of intricate relationships with their environment.</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Focus on competencies</a:t>
            </a:r>
            <a:r>
              <a:rPr lang="en-US" sz="1200" dirty="0" smtClean="0"/>
              <a:t>:</a:t>
            </a:r>
            <a:r>
              <a:rPr lang="en-US" sz="1200" baseline="0" dirty="0" smtClean="0"/>
              <a:t> </a:t>
            </a:r>
            <a:r>
              <a:rPr lang="en-US" sz="1200" kern="1200" dirty="0" smtClean="0">
                <a:solidFill>
                  <a:schemeClr val="tx1"/>
                </a:solidFill>
                <a:effectLst/>
                <a:latin typeface="+mn-lt"/>
                <a:ea typeface="+mn-ea"/>
                <a:cs typeface="+mn-cs"/>
              </a:rPr>
              <a:t>Change happens by identifying the strengths, resources, and efficiencies of people and environments.</a:t>
            </a:r>
            <a:endParaRPr lang="en-US" sz="1200" dirty="0" smtClean="0"/>
          </a:p>
          <a:p>
            <a:pPr hangingPunct="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43</a:t>
            </a:fld>
            <a:endParaRPr lang="en-US"/>
          </a:p>
        </p:txBody>
      </p:sp>
    </p:spTree>
    <p:extLst>
      <p:ext uri="{BB962C8B-B14F-4D97-AF65-F5344CB8AC3E}">
        <p14:creationId xmlns:p14="http://schemas.microsoft.com/office/powerpoint/2010/main" val="1400829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Three foundations of community psychology</a:t>
            </a:r>
            <a:r>
              <a:rPr lang="en-US" sz="1200" dirty="0" smtClean="0"/>
              <a:t>: </a:t>
            </a:r>
            <a:r>
              <a:rPr lang="en-US" sz="1200" kern="1200" dirty="0" smtClean="0">
                <a:solidFill>
                  <a:schemeClr val="tx1"/>
                </a:solidFill>
                <a:effectLst/>
                <a:latin typeface="+mn-lt"/>
                <a:ea typeface="+mn-ea"/>
                <a:cs typeface="+mn-cs"/>
              </a:rPr>
              <a:t>Cultural relativity which affirms that social rules, mores, and standards may differ among different cultural groups.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Diversity that affirms that in many societies, the reality of cultural diversity presents the necessity of recognizing that differences among community subgroups will continue to exist. Ecology is here applied not just to the natural environment, but also to the reality of a human ecology,</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people exist not in isolation, but in a constant variety of intricate relationships with their environment.</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Focus on competencies</a:t>
            </a:r>
            <a:r>
              <a:rPr lang="en-US" sz="1200" dirty="0" smtClean="0"/>
              <a:t>:</a:t>
            </a:r>
            <a:r>
              <a:rPr lang="en-US" sz="1200" baseline="0" dirty="0" smtClean="0"/>
              <a:t> </a:t>
            </a:r>
            <a:r>
              <a:rPr lang="en-US" sz="1200" kern="1200" dirty="0" smtClean="0">
                <a:solidFill>
                  <a:schemeClr val="tx1"/>
                </a:solidFill>
                <a:effectLst/>
                <a:latin typeface="+mn-lt"/>
                <a:ea typeface="+mn-ea"/>
                <a:cs typeface="+mn-cs"/>
              </a:rPr>
              <a:t>Change happens by identifying the strengths, resources, and efficiencies of people and environments.</a:t>
            </a:r>
            <a:endParaRPr lang="en-US" sz="1200" dirty="0" smtClean="0"/>
          </a:p>
          <a:p>
            <a:pPr hangingPunct="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44</a:t>
            </a:fld>
            <a:endParaRPr lang="en-US"/>
          </a:p>
        </p:txBody>
      </p:sp>
    </p:spTree>
    <p:extLst>
      <p:ext uri="{BB962C8B-B14F-4D97-AF65-F5344CB8AC3E}">
        <p14:creationId xmlns:p14="http://schemas.microsoft.com/office/powerpoint/2010/main" val="1946990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smtClean="0"/>
              <a:t>Learned empowerment is collective efficacy</a:t>
            </a:r>
            <a:r>
              <a:rPr lang="en-US" sz="1200" dirty="0" smtClean="0"/>
              <a:t>: P</a:t>
            </a:r>
            <a:r>
              <a:rPr lang="en-US" sz="1200" kern="1200" dirty="0" smtClean="0">
                <a:solidFill>
                  <a:schemeClr val="tx1"/>
                </a:solidFill>
                <a:effectLst/>
                <a:latin typeface="+mn-lt"/>
                <a:ea typeface="+mn-ea"/>
                <a:cs typeface="+mn-cs"/>
              </a:rPr>
              <a:t>eople can learn to assert a degree of control over their communities through community activity that produces tangible results. Indeed, people feel better about themselves and their communities when they believe they have a voice, are able to make changes, and can participate meaningfully in the democratic process. C</a:t>
            </a:r>
            <a:r>
              <a:rPr lang="en-US" sz="1200" b="0" kern="1200" dirty="0" smtClean="0">
                <a:solidFill>
                  <a:schemeClr val="tx1"/>
                </a:solidFill>
                <a:effectLst/>
                <a:latin typeface="+mn-lt"/>
                <a:ea typeface="+mn-ea"/>
                <a:cs typeface="+mn-cs"/>
              </a:rPr>
              <a:t>ollective efficacy</a:t>
            </a:r>
            <a:r>
              <a:rPr lang="en-US" sz="1200" kern="1200" dirty="0" smtClean="0">
                <a:solidFill>
                  <a:schemeClr val="tx1"/>
                </a:solidFill>
                <a:effectLst/>
                <a:latin typeface="+mn-lt"/>
                <a:ea typeface="+mn-ea"/>
                <a:cs typeface="+mn-cs"/>
              </a:rPr>
              <a:t> is a sense of social cohesion in a community that creates local friendship networks, and a sense of agency or willingness to intervene in making the neighborhood a better place to live.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45</a:t>
            </a:fld>
            <a:endParaRPr lang="en-US"/>
          </a:p>
        </p:txBody>
      </p:sp>
    </p:spTree>
    <p:extLst>
      <p:ext uri="{BB962C8B-B14F-4D97-AF65-F5344CB8AC3E}">
        <p14:creationId xmlns:p14="http://schemas.microsoft.com/office/powerpoint/2010/main" val="2273029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Contributes to positive spontaneous behavior</a:t>
            </a:r>
            <a:r>
              <a:rPr lang="en-US" sz="1200" dirty="0" smtClean="0"/>
              <a:t>:</a:t>
            </a:r>
            <a:r>
              <a:rPr lang="en-US" sz="1200" baseline="0" dirty="0" smtClean="0"/>
              <a:t> S</a:t>
            </a:r>
            <a:r>
              <a:rPr lang="en-US" sz="1200" kern="1200" dirty="0" smtClean="0">
                <a:solidFill>
                  <a:schemeClr val="tx1"/>
                </a:solidFill>
                <a:effectLst/>
                <a:latin typeface="+mn-lt"/>
                <a:ea typeface="+mn-ea"/>
                <a:cs typeface="+mn-cs"/>
              </a:rPr>
              <a:t>uch people are more likely to be helpful to others, develop skills that aid the organization, make constructive rather than destructive criticisms, spread goodwill, and take actions that help protect the organization from threats and dangers.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Enhances workplace achievement</a:t>
            </a:r>
            <a:r>
              <a:rPr lang="en-US" sz="1200" dirty="0" smtClean="0"/>
              <a:t>:</a:t>
            </a:r>
            <a:r>
              <a:rPr lang="en-US" sz="1200" baseline="0" dirty="0" smtClean="0"/>
              <a:t> </a:t>
            </a:r>
            <a:r>
              <a:rPr lang="en-US" sz="1200" kern="1200" baseline="0" dirty="0" smtClean="0">
                <a:solidFill>
                  <a:schemeClr val="tx1"/>
                </a:solidFill>
                <a:effectLst/>
                <a:latin typeface="+mn-lt"/>
                <a:ea typeface="+mn-ea"/>
                <a:cs typeface="+mn-cs"/>
              </a:rPr>
              <a:t>People </a:t>
            </a:r>
            <a:r>
              <a:rPr lang="en-US" sz="1200" kern="1200" dirty="0" smtClean="0">
                <a:solidFill>
                  <a:schemeClr val="tx1"/>
                </a:solidFill>
                <a:effectLst/>
                <a:latin typeface="+mn-lt"/>
                <a:ea typeface="+mn-ea"/>
                <a:cs typeface="+mn-cs"/>
              </a:rPr>
              <a:t>who possess higher confidence, optimism, self-efficacy, likability, and sociability have a definite advantage when launching their careers--and are more likely to advance than their less happy peers.</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Explanations for the outcomes of positive emotions</a:t>
            </a:r>
            <a:r>
              <a:rPr lang="en-US" sz="1200" dirty="0" smtClean="0"/>
              <a:t>: </a:t>
            </a:r>
            <a:r>
              <a:rPr lang="en-US" sz="1200" kern="1200" dirty="0" smtClean="0">
                <a:solidFill>
                  <a:schemeClr val="tx1"/>
                </a:solidFill>
                <a:effectLst/>
                <a:latin typeface="+mn-lt"/>
                <a:ea typeface="+mn-ea"/>
                <a:cs typeface="+mn-cs"/>
              </a:rPr>
              <a:t>Positive emotions are associated with approach-oriented behavior.</a:t>
            </a:r>
            <a:r>
              <a:rPr lang="en-US" sz="1200" kern="1200" baseline="0" dirty="0" smtClean="0">
                <a:solidFill>
                  <a:schemeClr val="tx1"/>
                </a:solidFill>
                <a:effectLst/>
                <a:latin typeface="+mn-lt"/>
                <a:ea typeface="+mn-ea"/>
                <a:cs typeface="+mn-cs"/>
              </a:rPr>
              <a:t> Happy </a:t>
            </a:r>
            <a:r>
              <a:rPr lang="en-US" sz="1200" kern="1200" dirty="0" smtClean="0">
                <a:solidFill>
                  <a:schemeClr val="tx1"/>
                </a:solidFill>
                <a:effectLst/>
                <a:latin typeface="+mn-lt"/>
                <a:ea typeface="+mn-ea"/>
                <a:cs typeface="+mn-cs"/>
              </a:rPr>
              <a:t>workers tend to be more engaged with their jobs.</a:t>
            </a:r>
            <a:r>
              <a:rPr lang="en-US" sz="1200" kern="1200" baseline="0" dirty="0" smtClean="0">
                <a:solidFill>
                  <a:schemeClr val="tx1"/>
                </a:solidFill>
                <a:effectLst/>
                <a:latin typeface="+mn-lt"/>
                <a:ea typeface="+mn-ea"/>
                <a:cs typeface="+mn-cs"/>
              </a:rPr>
              <a:t> They are </a:t>
            </a:r>
            <a:r>
              <a:rPr lang="en-US" sz="1200" kern="1200" dirty="0" smtClean="0">
                <a:solidFill>
                  <a:schemeClr val="tx1"/>
                </a:solidFill>
                <a:effectLst/>
                <a:latin typeface="+mn-lt"/>
                <a:ea typeface="+mn-ea"/>
                <a:cs typeface="+mn-cs"/>
              </a:rPr>
              <a:t>more popular and gain greater social support from both colleagues and supervisors. Better “team players” and are valued more by coworkers.</a:t>
            </a:r>
            <a:endParaRPr lang="en-US" sz="12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4</a:t>
            </a:fld>
            <a:endParaRPr lang="en-US"/>
          </a:p>
        </p:txBody>
      </p:sp>
    </p:spTree>
    <p:extLst>
      <p:ext uri="{BB962C8B-B14F-4D97-AF65-F5344CB8AC3E}">
        <p14:creationId xmlns:p14="http://schemas.microsoft.com/office/powerpoint/2010/main" val="1108764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smtClean="0"/>
              <a:t>Creation of village movement</a:t>
            </a:r>
            <a:r>
              <a:rPr lang="en-US" sz="1200" dirty="0" smtClean="0"/>
              <a:t>: </a:t>
            </a:r>
            <a:r>
              <a:rPr lang="en-US" sz="1200" kern="1200" dirty="0" smtClean="0">
                <a:solidFill>
                  <a:schemeClr val="tx1"/>
                </a:solidFill>
                <a:effectLst/>
                <a:latin typeface="+mn-lt"/>
                <a:ea typeface="+mn-ea"/>
                <a:cs typeface="+mn-cs"/>
              </a:rPr>
              <a:t>Villages are organized networks of volunteers who offer assistance to older persons who wish to continue living in their homes. Volunteers may help with transportation needs, household repairs, or even with teaching computer skills. These small gestures can be all that’s needed for someone to remain at home and continue to enjoy a place that holds many comforts and fosters happy memories. </a:t>
            </a:r>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46</a:t>
            </a:fld>
            <a:endParaRPr lang="en-US"/>
          </a:p>
        </p:txBody>
      </p:sp>
    </p:spTree>
    <p:extLst>
      <p:ext uri="{BB962C8B-B14F-4D97-AF65-F5344CB8AC3E}">
        <p14:creationId xmlns:p14="http://schemas.microsoft.com/office/powerpoint/2010/main" val="3538891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smtClean="0"/>
              <a:t>Reasons of volunteering</a:t>
            </a:r>
            <a:r>
              <a:rPr lang="en-US" sz="1200" dirty="0" smtClean="0"/>
              <a:t>: </a:t>
            </a:r>
            <a:r>
              <a:rPr lang="en-US" sz="1200" kern="1200" dirty="0" smtClean="0">
                <a:solidFill>
                  <a:schemeClr val="tx1"/>
                </a:solidFill>
                <a:effectLst/>
                <a:latin typeface="+mn-lt"/>
                <a:ea typeface="+mn-ea"/>
                <a:cs typeface="+mn-cs"/>
              </a:rPr>
              <a:t>Altruism, seeking to gain knowledge and understanding, and a desire to enhance self-esteem and social pressures.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47</a:t>
            </a:fld>
            <a:endParaRPr lang="en-US"/>
          </a:p>
        </p:txBody>
      </p:sp>
    </p:spTree>
    <p:extLst>
      <p:ext uri="{BB962C8B-B14F-4D97-AF65-F5344CB8AC3E}">
        <p14:creationId xmlns:p14="http://schemas.microsoft.com/office/powerpoint/2010/main" val="3784515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The Happy Planet Index</a:t>
            </a:r>
            <a:r>
              <a:rPr lang="en-US" sz="1200" dirty="0" smtClean="0"/>
              <a:t>:</a:t>
            </a:r>
            <a:r>
              <a:rPr lang="en-US" sz="1200" baseline="0" dirty="0" smtClean="0"/>
              <a:t> </a:t>
            </a:r>
            <a:r>
              <a:rPr lang="en-US" sz="1200" kern="1200" dirty="0" smtClean="0">
                <a:solidFill>
                  <a:schemeClr val="tx1"/>
                </a:solidFill>
                <a:effectLst/>
                <a:latin typeface="+mn-lt"/>
                <a:ea typeface="+mn-ea"/>
                <a:cs typeface="+mn-cs"/>
              </a:rPr>
              <a:t>The index combines four measures: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Well-being using data from the Gallup World Poll.</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Life expectancy.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Inequality of outcomes (i.e., how much difference there is between those at the top and those at the bottom of various well-being measures).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The ecological footprint.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19 values confined to four factors</a:t>
            </a:r>
            <a:r>
              <a:rPr lang="en-US" sz="1200"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elf-transcendence</a:t>
            </a:r>
            <a:r>
              <a:rPr lang="en-US" sz="1200" kern="1200" baseline="0" dirty="0" smtClean="0">
                <a:solidFill>
                  <a:schemeClr val="tx1"/>
                </a:solidFill>
                <a:effectLst/>
                <a:latin typeface="+mn-lt"/>
                <a:ea typeface="+mn-ea"/>
                <a:cs typeface="+mn-cs"/>
              </a:rPr>
              <a:t> which</a:t>
            </a:r>
            <a:r>
              <a:rPr lang="en-US" sz="1200" kern="1200" dirty="0" smtClean="0">
                <a:solidFill>
                  <a:schemeClr val="tx1"/>
                </a:solidFill>
                <a:effectLst/>
                <a:latin typeface="+mn-lt"/>
                <a:ea typeface="+mn-ea"/>
                <a:cs typeface="+mn-cs"/>
              </a:rPr>
              <a:t> consisted of values such as caring for others, tolerance, and humility and could be considered a sacred emotions factor.</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Self-directed hedonism.</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Conservation or respecting tradition, obeying rules, and social conformity.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Self-enhancement or achievement and dominance.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48</a:t>
            </a:fld>
            <a:endParaRPr lang="en-US"/>
          </a:p>
        </p:txBody>
      </p:sp>
    </p:spTree>
    <p:extLst>
      <p:ext uri="{BB962C8B-B14F-4D97-AF65-F5344CB8AC3E}">
        <p14:creationId xmlns:p14="http://schemas.microsoft.com/office/powerpoint/2010/main" val="905695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Contributes to positive spontaneous behavior</a:t>
            </a:r>
            <a:r>
              <a:rPr lang="en-US" sz="1200" dirty="0" smtClean="0"/>
              <a:t>:</a:t>
            </a:r>
            <a:r>
              <a:rPr lang="en-US" sz="1200" baseline="0" dirty="0" smtClean="0"/>
              <a:t> S</a:t>
            </a:r>
            <a:r>
              <a:rPr lang="en-US" sz="1200" kern="1200" dirty="0" smtClean="0">
                <a:solidFill>
                  <a:schemeClr val="tx1"/>
                </a:solidFill>
                <a:effectLst/>
                <a:latin typeface="+mn-lt"/>
                <a:ea typeface="+mn-ea"/>
                <a:cs typeface="+mn-cs"/>
              </a:rPr>
              <a:t>uch people are more likely to be helpful to others, develop skills that aid the organization, make constructive rather than destructive criticisms, spread goodwill, and take actions that help protect the organization from threats and dangers.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Enhances workplace achievement</a:t>
            </a:r>
            <a:r>
              <a:rPr lang="en-US" sz="1200" dirty="0" smtClean="0"/>
              <a:t>:</a:t>
            </a:r>
            <a:r>
              <a:rPr lang="en-US" sz="1200" baseline="0" dirty="0" smtClean="0"/>
              <a:t> </a:t>
            </a:r>
            <a:r>
              <a:rPr lang="en-US" sz="1200" kern="1200" baseline="0" dirty="0" smtClean="0">
                <a:solidFill>
                  <a:schemeClr val="tx1"/>
                </a:solidFill>
                <a:effectLst/>
                <a:latin typeface="+mn-lt"/>
                <a:ea typeface="+mn-ea"/>
                <a:cs typeface="+mn-cs"/>
              </a:rPr>
              <a:t>People </a:t>
            </a:r>
            <a:r>
              <a:rPr lang="en-US" sz="1200" kern="1200" dirty="0" smtClean="0">
                <a:solidFill>
                  <a:schemeClr val="tx1"/>
                </a:solidFill>
                <a:effectLst/>
                <a:latin typeface="+mn-lt"/>
                <a:ea typeface="+mn-ea"/>
                <a:cs typeface="+mn-cs"/>
              </a:rPr>
              <a:t>who possess higher confidence, optimism, self-efficacy, likability, and sociability have a definite advantage when launching their careers--and are more likely to advance than their less happy peers.</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Explanations for the outcomes of positive emotions</a:t>
            </a:r>
            <a:r>
              <a:rPr lang="en-US" sz="1200" dirty="0" smtClean="0"/>
              <a:t>: </a:t>
            </a:r>
            <a:r>
              <a:rPr lang="en-US" sz="1200" kern="1200" dirty="0" smtClean="0">
                <a:solidFill>
                  <a:schemeClr val="tx1"/>
                </a:solidFill>
                <a:effectLst/>
                <a:latin typeface="+mn-lt"/>
                <a:ea typeface="+mn-ea"/>
                <a:cs typeface="+mn-cs"/>
              </a:rPr>
              <a:t>Positive emotions are associated with approach-oriented behavior.</a:t>
            </a:r>
            <a:r>
              <a:rPr lang="en-US" sz="1200" kern="1200" baseline="0" dirty="0" smtClean="0">
                <a:solidFill>
                  <a:schemeClr val="tx1"/>
                </a:solidFill>
                <a:effectLst/>
                <a:latin typeface="+mn-lt"/>
                <a:ea typeface="+mn-ea"/>
                <a:cs typeface="+mn-cs"/>
              </a:rPr>
              <a:t> Happy </a:t>
            </a:r>
            <a:r>
              <a:rPr lang="en-US" sz="1200" kern="1200" dirty="0" smtClean="0">
                <a:solidFill>
                  <a:schemeClr val="tx1"/>
                </a:solidFill>
                <a:effectLst/>
                <a:latin typeface="+mn-lt"/>
                <a:ea typeface="+mn-ea"/>
                <a:cs typeface="+mn-cs"/>
              </a:rPr>
              <a:t>workers tend to be more engaged with their jobs.</a:t>
            </a:r>
            <a:r>
              <a:rPr lang="en-US" sz="1200" kern="1200" baseline="0" dirty="0" smtClean="0">
                <a:solidFill>
                  <a:schemeClr val="tx1"/>
                </a:solidFill>
                <a:effectLst/>
                <a:latin typeface="+mn-lt"/>
                <a:ea typeface="+mn-ea"/>
                <a:cs typeface="+mn-cs"/>
              </a:rPr>
              <a:t> They are </a:t>
            </a:r>
            <a:r>
              <a:rPr lang="en-US" sz="1200" kern="1200" dirty="0" smtClean="0">
                <a:solidFill>
                  <a:schemeClr val="tx1"/>
                </a:solidFill>
                <a:effectLst/>
                <a:latin typeface="+mn-lt"/>
                <a:ea typeface="+mn-ea"/>
                <a:cs typeface="+mn-cs"/>
              </a:rPr>
              <a:t>more popular and gain greater social support from both colleagues and supervisors. Better “team players” and are valued more by coworkers.</a:t>
            </a:r>
            <a:endParaRPr lang="en-US" sz="12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5</a:t>
            </a:fld>
            <a:endParaRPr lang="en-US"/>
          </a:p>
        </p:txBody>
      </p:sp>
    </p:spTree>
    <p:extLst>
      <p:ext uri="{BB962C8B-B14F-4D97-AF65-F5344CB8AC3E}">
        <p14:creationId xmlns:p14="http://schemas.microsoft.com/office/powerpoint/2010/main" val="256117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Contributes to positive spontaneous behavior</a:t>
            </a:r>
            <a:r>
              <a:rPr lang="en-US" sz="1200" dirty="0" smtClean="0"/>
              <a:t>:</a:t>
            </a:r>
            <a:r>
              <a:rPr lang="en-US" sz="1200" baseline="0" dirty="0" smtClean="0"/>
              <a:t> S</a:t>
            </a:r>
            <a:r>
              <a:rPr lang="en-US" sz="1200" kern="1200" dirty="0" smtClean="0">
                <a:solidFill>
                  <a:schemeClr val="tx1"/>
                </a:solidFill>
                <a:effectLst/>
                <a:latin typeface="+mn-lt"/>
                <a:ea typeface="+mn-ea"/>
                <a:cs typeface="+mn-cs"/>
              </a:rPr>
              <a:t>uch people are more likely to be helpful to others, develop skills that aid the organization, make constructive rather than destructive criticisms, spread goodwill, and take actions that help protect the organization from threats and dangers.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Enhances workplace achievement</a:t>
            </a:r>
            <a:r>
              <a:rPr lang="en-US" sz="1200" dirty="0" smtClean="0"/>
              <a:t>:</a:t>
            </a:r>
            <a:r>
              <a:rPr lang="en-US" sz="1200" baseline="0" dirty="0" smtClean="0"/>
              <a:t> </a:t>
            </a:r>
            <a:r>
              <a:rPr lang="en-US" sz="1200" kern="1200" baseline="0" dirty="0" smtClean="0">
                <a:solidFill>
                  <a:schemeClr val="tx1"/>
                </a:solidFill>
                <a:effectLst/>
                <a:latin typeface="+mn-lt"/>
                <a:ea typeface="+mn-ea"/>
                <a:cs typeface="+mn-cs"/>
              </a:rPr>
              <a:t>People </a:t>
            </a:r>
            <a:r>
              <a:rPr lang="en-US" sz="1200" kern="1200" dirty="0" smtClean="0">
                <a:solidFill>
                  <a:schemeClr val="tx1"/>
                </a:solidFill>
                <a:effectLst/>
                <a:latin typeface="+mn-lt"/>
                <a:ea typeface="+mn-ea"/>
                <a:cs typeface="+mn-cs"/>
              </a:rPr>
              <a:t>who possess higher confidence, optimism, self-efficacy, likability, and sociability have a definite advantage when launching their careers--and are more likely to advance than their less happy peers.</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Explanations for the outcomes of positive emotions</a:t>
            </a:r>
            <a:r>
              <a:rPr lang="en-US" sz="1200" dirty="0" smtClean="0"/>
              <a:t>: </a:t>
            </a:r>
            <a:r>
              <a:rPr lang="en-US" sz="1200" kern="1200" dirty="0" smtClean="0">
                <a:solidFill>
                  <a:schemeClr val="tx1"/>
                </a:solidFill>
                <a:effectLst/>
                <a:latin typeface="+mn-lt"/>
                <a:ea typeface="+mn-ea"/>
                <a:cs typeface="+mn-cs"/>
              </a:rPr>
              <a:t>Positive emotions are associated with approach-oriented behavior.</a:t>
            </a:r>
            <a:r>
              <a:rPr lang="en-US" sz="1200" kern="1200" baseline="0" dirty="0" smtClean="0">
                <a:solidFill>
                  <a:schemeClr val="tx1"/>
                </a:solidFill>
                <a:effectLst/>
                <a:latin typeface="+mn-lt"/>
                <a:ea typeface="+mn-ea"/>
                <a:cs typeface="+mn-cs"/>
              </a:rPr>
              <a:t> Happy </a:t>
            </a:r>
            <a:r>
              <a:rPr lang="en-US" sz="1200" kern="1200" dirty="0" smtClean="0">
                <a:solidFill>
                  <a:schemeClr val="tx1"/>
                </a:solidFill>
                <a:effectLst/>
                <a:latin typeface="+mn-lt"/>
                <a:ea typeface="+mn-ea"/>
                <a:cs typeface="+mn-cs"/>
              </a:rPr>
              <a:t>workers tend to be more engaged with their jobs.</a:t>
            </a:r>
            <a:r>
              <a:rPr lang="en-US" sz="1200" kern="1200" baseline="0" dirty="0" smtClean="0">
                <a:solidFill>
                  <a:schemeClr val="tx1"/>
                </a:solidFill>
                <a:effectLst/>
                <a:latin typeface="+mn-lt"/>
                <a:ea typeface="+mn-ea"/>
                <a:cs typeface="+mn-cs"/>
              </a:rPr>
              <a:t> They are </a:t>
            </a:r>
            <a:r>
              <a:rPr lang="en-US" sz="1200" kern="1200" dirty="0" smtClean="0">
                <a:solidFill>
                  <a:schemeClr val="tx1"/>
                </a:solidFill>
                <a:effectLst/>
                <a:latin typeface="+mn-lt"/>
                <a:ea typeface="+mn-ea"/>
                <a:cs typeface="+mn-cs"/>
              </a:rPr>
              <a:t>more popular and gain greater social support from both colleagues and supervisors. Better “team players” and are valued more by coworkers.</a:t>
            </a:r>
            <a:endParaRPr lang="en-US" sz="12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6</a:t>
            </a:fld>
            <a:endParaRPr lang="en-US"/>
          </a:p>
        </p:txBody>
      </p:sp>
    </p:spTree>
    <p:extLst>
      <p:ext uri="{BB962C8B-B14F-4D97-AF65-F5344CB8AC3E}">
        <p14:creationId xmlns:p14="http://schemas.microsoft.com/office/powerpoint/2010/main" val="209246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Contributes to positive spontaneous behavior</a:t>
            </a:r>
            <a:r>
              <a:rPr lang="en-US" sz="1200" dirty="0" smtClean="0"/>
              <a:t>:</a:t>
            </a:r>
            <a:r>
              <a:rPr lang="en-US" sz="1200" baseline="0" dirty="0" smtClean="0"/>
              <a:t> S</a:t>
            </a:r>
            <a:r>
              <a:rPr lang="en-US" sz="1200" kern="1200" dirty="0" smtClean="0">
                <a:solidFill>
                  <a:schemeClr val="tx1"/>
                </a:solidFill>
                <a:effectLst/>
                <a:latin typeface="+mn-lt"/>
                <a:ea typeface="+mn-ea"/>
                <a:cs typeface="+mn-cs"/>
              </a:rPr>
              <a:t>uch people are more likely to be helpful to others, develop skills that aid the organization, make constructive rather than destructive criticisms, spread goodwill, and take actions that help protect the organization from threats and dangers.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Enhances workplace achievement</a:t>
            </a:r>
            <a:r>
              <a:rPr lang="en-US" sz="1200" dirty="0" smtClean="0"/>
              <a:t>:</a:t>
            </a:r>
            <a:r>
              <a:rPr lang="en-US" sz="1200" baseline="0" dirty="0" smtClean="0"/>
              <a:t> </a:t>
            </a:r>
            <a:r>
              <a:rPr lang="en-US" sz="1200" kern="1200" baseline="0" dirty="0" smtClean="0">
                <a:solidFill>
                  <a:schemeClr val="tx1"/>
                </a:solidFill>
                <a:effectLst/>
                <a:latin typeface="+mn-lt"/>
                <a:ea typeface="+mn-ea"/>
                <a:cs typeface="+mn-cs"/>
              </a:rPr>
              <a:t>People </a:t>
            </a:r>
            <a:r>
              <a:rPr lang="en-US" sz="1200" kern="1200" dirty="0" smtClean="0">
                <a:solidFill>
                  <a:schemeClr val="tx1"/>
                </a:solidFill>
                <a:effectLst/>
                <a:latin typeface="+mn-lt"/>
                <a:ea typeface="+mn-ea"/>
                <a:cs typeface="+mn-cs"/>
              </a:rPr>
              <a:t>who possess higher confidence, optimism, self-efficacy, likability, and sociability have a definite advantage when launching their careers--and are more likely to advance than their less happy peers.</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Explanations for the outcomes of positive emotions</a:t>
            </a:r>
            <a:r>
              <a:rPr lang="en-US" sz="1200" dirty="0" smtClean="0"/>
              <a:t>: </a:t>
            </a:r>
            <a:r>
              <a:rPr lang="en-US" sz="1200" kern="1200" dirty="0" smtClean="0">
                <a:solidFill>
                  <a:schemeClr val="tx1"/>
                </a:solidFill>
                <a:effectLst/>
                <a:latin typeface="+mn-lt"/>
                <a:ea typeface="+mn-ea"/>
                <a:cs typeface="+mn-cs"/>
              </a:rPr>
              <a:t>Positive emotions are associated with approach-oriented behavior.</a:t>
            </a:r>
            <a:r>
              <a:rPr lang="en-US" sz="1200" kern="1200" baseline="0" dirty="0" smtClean="0">
                <a:solidFill>
                  <a:schemeClr val="tx1"/>
                </a:solidFill>
                <a:effectLst/>
                <a:latin typeface="+mn-lt"/>
                <a:ea typeface="+mn-ea"/>
                <a:cs typeface="+mn-cs"/>
              </a:rPr>
              <a:t> Happy </a:t>
            </a:r>
            <a:r>
              <a:rPr lang="en-US" sz="1200" kern="1200" dirty="0" smtClean="0">
                <a:solidFill>
                  <a:schemeClr val="tx1"/>
                </a:solidFill>
                <a:effectLst/>
                <a:latin typeface="+mn-lt"/>
                <a:ea typeface="+mn-ea"/>
                <a:cs typeface="+mn-cs"/>
              </a:rPr>
              <a:t>workers tend to be more engaged with their jobs.</a:t>
            </a:r>
            <a:r>
              <a:rPr lang="en-US" sz="1200" kern="1200" baseline="0" dirty="0" smtClean="0">
                <a:solidFill>
                  <a:schemeClr val="tx1"/>
                </a:solidFill>
                <a:effectLst/>
                <a:latin typeface="+mn-lt"/>
                <a:ea typeface="+mn-ea"/>
                <a:cs typeface="+mn-cs"/>
              </a:rPr>
              <a:t> They are </a:t>
            </a:r>
            <a:r>
              <a:rPr lang="en-US" sz="1200" kern="1200" dirty="0" smtClean="0">
                <a:solidFill>
                  <a:schemeClr val="tx1"/>
                </a:solidFill>
                <a:effectLst/>
                <a:latin typeface="+mn-lt"/>
                <a:ea typeface="+mn-ea"/>
                <a:cs typeface="+mn-cs"/>
              </a:rPr>
              <a:t>more popular and gain greater social support from both colleagues and supervisors. Better “team players” and are valued more by coworkers.</a:t>
            </a:r>
            <a:endParaRPr lang="en-US" sz="12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7</a:t>
            </a:fld>
            <a:endParaRPr lang="en-US"/>
          </a:p>
        </p:txBody>
      </p:sp>
    </p:spTree>
    <p:extLst>
      <p:ext uri="{BB962C8B-B14F-4D97-AF65-F5344CB8AC3E}">
        <p14:creationId xmlns:p14="http://schemas.microsoft.com/office/powerpoint/2010/main" val="2415817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Frequency of positive emotions important than the intensity</a:t>
            </a:r>
            <a:r>
              <a:rPr lang="en-US" sz="1200" dirty="0" smtClean="0"/>
              <a:t>:</a:t>
            </a:r>
            <a:r>
              <a:rPr lang="en-US" sz="1200" baseline="0" dirty="0" smtClean="0"/>
              <a:t> </a:t>
            </a:r>
            <a:r>
              <a:rPr lang="en-US" sz="1200" kern="1200" dirty="0" smtClean="0">
                <a:solidFill>
                  <a:schemeClr val="tx1"/>
                </a:solidFill>
                <a:effectLst/>
                <a:latin typeface="+mn-lt"/>
                <a:ea typeface="+mn-ea"/>
                <a:cs typeface="+mn-cs"/>
              </a:rPr>
              <a:t>For example, many employees gain a huge burst of self-confidence, enthusiasm, and camaraderie after attending motivational seminars, workshops, and personal tests of courage such as outdoor adventure experiences.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8</a:t>
            </a:fld>
            <a:endParaRPr lang="en-US"/>
          </a:p>
        </p:txBody>
      </p:sp>
    </p:spTree>
    <p:extLst>
      <p:ext uri="{BB962C8B-B14F-4D97-AF65-F5344CB8AC3E}">
        <p14:creationId xmlns:p14="http://schemas.microsoft.com/office/powerpoint/2010/main" val="101962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IN" sz="1200" u="sng" dirty="0" smtClean="0"/>
              <a:t>Three views of occupation and explanation</a:t>
            </a:r>
            <a:r>
              <a:rPr lang="en-IN" sz="1200" dirty="0" smtClean="0"/>
              <a:t>: Job, calling, career. Job </a:t>
            </a:r>
            <a:r>
              <a:rPr lang="en-US" sz="1200" kern="1200" dirty="0" smtClean="0">
                <a:solidFill>
                  <a:schemeClr val="tx1"/>
                </a:solidFill>
                <a:effectLst/>
                <a:latin typeface="+mn-lt"/>
                <a:ea typeface="+mn-ea"/>
                <a:cs typeface="+mn-cs"/>
              </a:rPr>
              <a:t>focuses on the financial gains from work and on the necessity of work and earning a living. Career</a:t>
            </a:r>
            <a:r>
              <a:rPr lang="en-US" sz="1200" kern="1200" baseline="0" dirty="0" smtClean="0">
                <a:solidFill>
                  <a:schemeClr val="tx1"/>
                </a:solidFill>
                <a:effectLst/>
                <a:latin typeface="+mn-lt"/>
                <a:ea typeface="+mn-ea"/>
                <a:cs typeface="+mn-cs"/>
              </a:rPr>
              <a:t> is </a:t>
            </a:r>
            <a:r>
              <a:rPr lang="en-US" sz="1200" kern="1200" dirty="0" smtClean="0">
                <a:solidFill>
                  <a:schemeClr val="tx1"/>
                </a:solidFill>
                <a:effectLst/>
                <a:latin typeface="+mn-lt"/>
                <a:ea typeface="+mn-ea"/>
                <a:cs typeface="+mn-cs"/>
              </a:rPr>
              <a:t>a way to facilitate achievement motivation, stimulate their need for competition, or enhance prestige and satisfaction. Calling</a:t>
            </a:r>
            <a:r>
              <a:rPr lang="en-US" sz="1200" kern="1200" baseline="0" dirty="0" smtClean="0">
                <a:solidFill>
                  <a:schemeClr val="tx1"/>
                </a:solidFill>
                <a:effectLst/>
                <a:latin typeface="+mn-lt"/>
                <a:ea typeface="+mn-ea"/>
                <a:cs typeface="+mn-cs"/>
              </a:rPr>
              <a:t> is</a:t>
            </a:r>
            <a:r>
              <a:rPr lang="en-US" sz="1200" kern="1200" dirty="0" smtClean="0">
                <a:solidFill>
                  <a:schemeClr val="tx1"/>
                </a:solidFill>
                <a:effectLst/>
                <a:latin typeface="+mn-lt"/>
                <a:ea typeface="+mn-ea"/>
                <a:cs typeface="+mn-cs"/>
              </a:rPr>
              <a:t> a source of personal fulfillment; for many, this sense of fulfillment and meaning came from recognizing or simply believing that what they did had a socially useful purpose.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Features of calling</a:t>
            </a:r>
            <a:r>
              <a:rPr lang="en-US" sz="1200" dirty="0" smtClean="0"/>
              <a:t>: </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Action-orientation, that is, an emphasis on doing rather than simply being. Specifically, a calling refers to a course of action, an activity to be done. </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r>
              <a:rPr lang="en-US" sz="1200" i="0" kern="1200" dirty="0" smtClean="0">
                <a:solidFill>
                  <a:schemeClr val="tx1"/>
                </a:solidFill>
                <a:effectLst/>
                <a:latin typeface="+mn-lt"/>
                <a:ea typeface="+mn-ea"/>
                <a:cs typeface="+mn-cs"/>
              </a:rPr>
              <a:t>Sense of clarity of purpose, direction, meaning, and personal mission.</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r>
              <a:rPr lang="en-US" sz="1200" i="0" kern="1200" dirty="0" err="1" smtClean="0">
                <a:solidFill>
                  <a:schemeClr val="tx1"/>
                </a:solidFill>
                <a:effectLst/>
                <a:latin typeface="+mn-lt"/>
                <a:ea typeface="+mn-ea"/>
                <a:cs typeface="+mn-cs"/>
              </a:rPr>
              <a:t>Prosocial</a:t>
            </a:r>
            <a:r>
              <a:rPr lang="en-US" sz="1200" i="0" kern="1200" dirty="0" smtClean="0">
                <a:solidFill>
                  <a:schemeClr val="tx1"/>
                </a:solidFill>
                <a:effectLst/>
                <a:latin typeface="+mn-lt"/>
                <a:ea typeface="+mn-ea"/>
                <a:cs typeface="+mn-cs"/>
              </a:rPr>
              <a:t> intention, that is, a desire to make the world a better place.</a:t>
            </a:r>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endParaRPr lang="en-US" sz="1200" i="0" kern="1200" dirty="0" smtClean="0">
              <a:solidFill>
                <a:schemeClr val="tx1"/>
              </a:solidFill>
              <a:effectLst/>
              <a:latin typeface="+mn-lt"/>
              <a:ea typeface="+mn-ea"/>
              <a:cs typeface="+mn-cs"/>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i="0" u="sng" dirty="0" smtClean="0"/>
              <a:t>People who regard their work as calling reap benefits</a:t>
            </a:r>
            <a:r>
              <a:rPr lang="en-US" sz="1200" dirty="0" smtClean="0"/>
              <a:t>: </a:t>
            </a:r>
            <a:r>
              <a:rPr lang="en-US" sz="1200" kern="1200" dirty="0" smtClean="0">
                <a:solidFill>
                  <a:schemeClr val="tx1"/>
                </a:solidFill>
                <a:effectLst/>
                <a:latin typeface="+mn-lt"/>
                <a:ea typeface="+mn-ea"/>
                <a:cs typeface="+mn-cs"/>
              </a:rPr>
              <a:t>More focused career decision-making, higher motivation, increased job satisfaction, lower stress and frustration, stronger organizational commitment, and better organizational citizenship behavior.</a:t>
            </a:r>
            <a:r>
              <a:rPr lang="en-US" sz="1200" dirty="0" smtClean="0"/>
              <a:t> </a:t>
            </a:r>
            <a:endParaRPr lang="en-IN" sz="1200" dirty="0" smtClean="0"/>
          </a:p>
          <a:p>
            <a:pPr marL="228600" marR="0" indent="-228600" algn="l" defTabSz="914400" rtl="0" eaLnBrk="1" fontAlgn="auto" latinLnBrk="0" hangingPunct="0">
              <a:lnSpc>
                <a:spcPct val="100000"/>
              </a:lnSpc>
              <a:spcBef>
                <a:spcPts val="0"/>
              </a:spcBef>
              <a:spcAft>
                <a:spcPts val="0"/>
              </a:spcAft>
              <a:buClrTx/>
              <a:buSzTx/>
              <a:buFontTx/>
              <a:buAutoNum type="arabicParenR"/>
              <a:tabLst/>
              <a:defRPr/>
            </a:pPr>
            <a:endParaRPr lang="en-IN"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endParaRPr lang="en-IN" sz="1200" dirty="0" smtClean="0"/>
          </a:p>
          <a:p>
            <a:pPr marL="0" marR="0" indent="0" algn="l" defTabSz="914400" rtl="0" eaLnBrk="1" fontAlgn="auto" latinLnBrk="0" hangingPunct="0">
              <a:lnSpc>
                <a:spcPct val="100000"/>
              </a:lnSpc>
              <a:spcBef>
                <a:spcPts val="0"/>
              </a:spcBef>
              <a:spcAft>
                <a:spcPts val="0"/>
              </a:spcAft>
              <a:buClrTx/>
              <a:buSzTx/>
              <a:buFontTx/>
              <a:buNone/>
              <a:tabLst/>
              <a:defRPr/>
            </a:pPr>
            <a:endParaRPr lang="en-IN" sz="1200" i="0"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hangingPunct="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9</a:t>
            </a:fld>
            <a:endParaRPr lang="en-US"/>
          </a:p>
        </p:txBody>
      </p:sp>
    </p:spTree>
    <p:extLst>
      <p:ext uri="{BB962C8B-B14F-4D97-AF65-F5344CB8AC3E}">
        <p14:creationId xmlns:p14="http://schemas.microsoft.com/office/powerpoint/2010/main" val="2681185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B5EB15-D6A4-4145-AB8F-778F76CB3009}" type="datetimeFigureOut">
              <a:rPr lang="en-US" smtClean="0"/>
              <a:t>4/5/2020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944072"/>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B5EB15-D6A4-4145-AB8F-778F76CB3009}" type="datetimeFigureOut">
              <a:rPr lang="en-US" smtClean="0"/>
              <a:t>4/5/2020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5395433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B5EB15-D6A4-4145-AB8F-778F76CB3009}" type="datetimeFigureOut">
              <a:rPr lang="en-US" smtClean="0"/>
              <a:t>4/5/2020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520416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429000"/>
            <a:ext cx="6400800" cy="22098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quarter" idx="13"/>
          </p:nvPr>
        </p:nvSpPr>
        <p:spPr>
          <a:xfrm>
            <a:off x="1371600" y="1143000"/>
            <a:ext cx="6400800" cy="2025650"/>
          </a:xfrm>
        </p:spPr>
        <p:txBody>
          <a:bodyPr anchor="b"/>
          <a:lstStyle>
            <a:lvl1pPr marL="0" indent="0" algn="ctr">
              <a:buNone/>
              <a:defRPr sz="4400" b="1">
                <a:solidFill>
                  <a:srgbClr val="1F497D"/>
                </a:solidFill>
              </a:defRPr>
            </a:lvl1pPr>
            <a:lvl2pPr marL="457200" indent="0">
              <a:buNone/>
              <a:defRPr/>
            </a:lvl2pPr>
          </a:lstStyle>
          <a:p>
            <a:pPr lvl="0"/>
            <a:r>
              <a:rPr lang="en-US" smtClean="0"/>
              <a:t>Click to edit Master text styles</a:t>
            </a:r>
          </a:p>
        </p:txBody>
      </p:sp>
    </p:spTree>
    <p:extLst>
      <p:ext uri="{BB962C8B-B14F-4D97-AF65-F5344CB8AC3E}">
        <p14:creationId xmlns:p14="http://schemas.microsoft.com/office/powerpoint/2010/main" val="152119301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68565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B5EB15-D6A4-4145-AB8F-778F76CB3009}" type="datetimeFigureOut">
              <a:rPr lang="en-US" smtClean="0"/>
              <a:t>4/5/2020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1964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B5EB15-D6A4-4145-AB8F-778F76CB3009}" type="datetimeFigureOut">
              <a:rPr lang="en-US" smtClean="0"/>
              <a:t>4/5/2020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7395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B5EB15-D6A4-4145-AB8F-778F76CB3009}" type="datetimeFigureOut">
              <a:rPr lang="en-US" smtClean="0"/>
              <a:t>4/5/2020</a:t>
            </a:fld>
            <a:endParaRPr lang="en-US"/>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824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B5EB15-D6A4-4145-AB8F-778F76CB3009}" type="datetimeFigureOut">
              <a:rPr lang="en-US" smtClean="0"/>
              <a:t>4/5/2020</a:t>
            </a:fld>
            <a:endParaRPr lang="en-US"/>
          </a:p>
        </p:txBody>
      </p:sp>
      <p:sp>
        <p:nvSpPr>
          <p:cNvPr id="8" name="Footer Placeholder 7"/>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7271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B5EB15-D6A4-4145-AB8F-778F76CB3009}" type="datetimeFigureOut">
              <a:rPr lang="en-US" smtClean="0"/>
              <a:t>4/5/2020</a:t>
            </a:fld>
            <a:endParaRPr lang="en-US"/>
          </a:p>
        </p:txBody>
      </p:sp>
      <p:sp>
        <p:nvSpPr>
          <p:cNvPr id="4" name="Footer Placeholder 3"/>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525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5EB15-D6A4-4145-AB8F-778F76CB3009}" type="datetimeFigureOut">
              <a:rPr lang="en-US" smtClean="0"/>
              <a:t>4/5/2020</a:t>
            </a:fld>
            <a:endParaRPr lang="en-US"/>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571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6BB5EB15-D6A4-4145-AB8F-778F76CB3009}" type="datetimeFigureOut">
              <a:rPr lang="en-US" smtClean="0"/>
              <a:t>4/5/2020</a:t>
            </a:fld>
            <a:endParaRPr lang="en-US"/>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6658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6BB5EB15-D6A4-4145-AB8F-778F76CB3009}" type="datetimeFigureOut">
              <a:rPr lang="en-US" smtClean="0"/>
              <a:t>4/5/2020</a:t>
            </a:fld>
            <a:endParaRPr lang="en-US"/>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4954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BB5EB15-D6A4-4145-AB8F-778F76CB3009}" type="datetimeFigureOut">
              <a:rPr lang="en-US" smtClean="0"/>
              <a:t>4/5/2020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
        <p:nvSpPr>
          <p:cNvPr id="7" name="Rectangle 6"/>
          <p:cNvSpPr/>
          <p:nvPr userDrawn="1"/>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4205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74" r:id="rId13"/>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Muhammad_Yunu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6000" r="-16000"/>
          </a:stretch>
        </a:blip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a:xfrm>
            <a:off x="0" y="1011382"/>
            <a:ext cx="6400800" cy="1371600"/>
          </a:xfrm>
        </p:spPr>
        <p:txBody>
          <a:bodyPr/>
          <a:lstStyle/>
          <a:p>
            <a:pPr hangingPunct="0"/>
            <a:r>
              <a:rPr lang="en-US" dirty="0" smtClean="0"/>
              <a:t>Positive Institutions and Cultural Well-Being</a:t>
            </a:r>
            <a:endParaRPr lang="en-US" dirty="0"/>
          </a:p>
        </p:txBody>
      </p:sp>
      <p:sp>
        <p:nvSpPr>
          <p:cNvPr id="3" name="Text Placeholder 2"/>
          <p:cNvSpPr>
            <a:spLocks noGrp="1"/>
          </p:cNvSpPr>
          <p:nvPr>
            <p:ph type="body" sz="quarter" idx="13"/>
          </p:nvPr>
        </p:nvSpPr>
        <p:spPr>
          <a:xfrm>
            <a:off x="838200" y="177800"/>
            <a:ext cx="4724400" cy="838200"/>
          </a:xfrm>
        </p:spPr>
        <p:txBody>
          <a:bodyPr/>
          <a:lstStyle/>
          <a:p>
            <a:r>
              <a:rPr lang="en-US" dirty="0"/>
              <a:t>Chapter 11</a:t>
            </a:r>
          </a:p>
        </p:txBody>
      </p:sp>
    </p:spTree>
    <p:extLst>
      <p:ext uri="{BB962C8B-B14F-4D97-AF65-F5344CB8AC3E}">
        <p14:creationId xmlns:p14="http://schemas.microsoft.com/office/powerpoint/2010/main" val="2565008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400" dirty="0"/>
              <a:t>Employee Engagement </a:t>
            </a:r>
            <a:r>
              <a:rPr lang="en-US" sz="3400" dirty="0" smtClean="0"/>
              <a:t>and </a:t>
            </a:r>
            <a:r>
              <a:rPr lang="en-US" sz="3400" dirty="0"/>
              <a:t>Job Satisfaction</a:t>
            </a:r>
            <a:endParaRPr lang="en-IN" sz="3400" dirty="0"/>
          </a:p>
        </p:txBody>
      </p:sp>
      <p:sp>
        <p:nvSpPr>
          <p:cNvPr id="4" name="Content Placeholder 3"/>
          <p:cNvSpPr>
            <a:spLocks noGrp="1"/>
          </p:cNvSpPr>
          <p:nvPr>
            <p:ph idx="1"/>
          </p:nvPr>
        </p:nvSpPr>
        <p:spPr>
          <a:xfrm>
            <a:off x="628650" y="1825625"/>
            <a:ext cx="8058150" cy="4351338"/>
          </a:xfrm>
        </p:spPr>
        <p:txBody>
          <a:bodyPr>
            <a:noAutofit/>
          </a:bodyPr>
          <a:lstStyle/>
          <a:p>
            <a:pPr marL="0" indent="0">
              <a:buNone/>
            </a:pPr>
            <a:r>
              <a:rPr lang="en-US" sz="2800" dirty="0"/>
              <a:t>What promotes employee </a:t>
            </a:r>
            <a:r>
              <a:rPr lang="en-US" sz="2800" dirty="0" smtClean="0"/>
              <a:t>engagement</a:t>
            </a:r>
            <a:r>
              <a:rPr lang="en-US" sz="2800" dirty="0" smtClean="0"/>
              <a:t>?</a:t>
            </a:r>
            <a:endParaRPr lang="en-US" sz="2800" dirty="0"/>
          </a:p>
          <a:p>
            <a:pPr marL="0" indent="0">
              <a:buNone/>
            </a:pPr>
            <a:r>
              <a:rPr lang="en-US" sz="2800" dirty="0" smtClean="0"/>
              <a:t>It’s </a:t>
            </a:r>
            <a:r>
              <a:rPr lang="en-US" sz="2800" dirty="0"/>
              <a:t>not just a job, it’s a </a:t>
            </a:r>
            <a:r>
              <a:rPr lang="en-US" sz="2800" dirty="0" smtClean="0"/>
              <a:t>calling</a:t>
            </a:r>
            <a:endParaRPr lang="en-US" sz="2800" dirty="0"/>
          </a:p>
          <a:p>
            <a:pPr lvl="0"/>
            <a:r>
              <a:rPr lang="en-US" sz="2800" dirty="0" smtClean="0"/>
              <a:t>Calling…related to </a:t>
            </a:r>
            <a:r>
              <a:rPr lang="en-US" sz="2800" dirty="0" smtClean="0"/>
              <a:t>individual </a:t>
            </a:r>
            <a:r>
              <a:rPr lang="en-US" sz="2800" dirty="0"/>
              <a:t>success, resilience, and job </a:t>
            </a:r>
            <a:r>
              <a:rPr lang="en-US" sz="2800" dirty="0" smtClean="0"/>
              <a:t>satisfaction</a:t>
            </a:r>
          </a:p>
          <a:p>
            <a:pPr lvl="0"/>
            <a:r>
              <a:rPr lang="en-US" sz="2800" dirty="0" smtClean="0"/>
              <a:t>Features of </a:t>
            </a:r>
            <a:r>
              <a:rPr lang="en-US" sz="2800" dirty="0" smtClean="0"/>
              <a:t>calling</a:t>
            </a:r>
          </a:p>
          <a:p>
            <a:pPr lvl="1"/>
            <a:r>
              <a:rPr lang="en-US" sz="2500" dirty="0" smtClean="0"/>
              <a:t>Action orientation (emphasis on </a:t>
            </a:r>
            <a:r>
              <a:rPr lang="en-US" sz="2500" i="1" dirty="0" smtClean="0"/>
              <a:t>doing</a:t>
            </a:r>
            <a:r>
              <a:rPr lang="en-US" sz="2500" dirty="0" smtClean="0"/>
              <a:t>)</a:t>
            </a:r>
          </a:p>
          <a:p>
            <a:pPr lvl="1"/>
            <a:r>
              <a:rPr lang="en-US" sz="2500" dirty="0" smtClean="0"/>
              <a:t>Clarity of purpose, direction, meaning, personal mission</a:t>
            </a:r>
          </a:p>
          <a:p>
            <a:pPr lvl="1"/>
            <a:r>
              <a:rPr lang="en-US" sz="2500" dirty="0" smtClean="0"/>
              <a:t>Prosocial intention (desire to make world a better place)</a:t>
            </a:r>
            <a:endParaRPr lang="en-US" sz="25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407573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400" dirty="0"/>
              <a:t>Employee Engagement </a:t>
            </a:r>
            <a:r>
              <a:rPr lang="en-US" sz="3400" dirty="0" smtClean="0"/>
              <a:t>and </a:t>
            </a:r>
            <a:r>
              <a:rPr lang="en-US" sz="3400" dirty="0"/>
              <a:t>Job Satisfaction</a:t>
            </a:r>
            <a:endParaRPr lang="en-IN" sz="3400" dirty="0"/>
          </a:p>
        </p:txBody>
      </p:sp>
      <p:sp>
        <p:nvSpPr>
          <p:cNvPr id="4" name="Content Placeholder 3"/>
          <p:cNvSpPr>
            <a:spLocks noGrp="1"/>
          </p:cNvSpPr>
          <p:nvPr>
            <p:ph idx="1"/>
          </p:nvPr>
        </p:nvSpPr>
        <p:spPr>
          <a:xfrm>
            <a:off x="628650" y="1825625"/>
            <a:ext cx="8058150" cy="4351338"/>
          </a:xfrm>
        </p:spPr>
        <p:txBody>
          <a:bodyPr>
            <a:noAutofit/>
          </a:bodyPr>
          <a:lstStyle/>
          <a:p>
            <a:pPr marL="0" indent="0">
              <a:buNone/>
            </a:pPr>
            <a:r>
              <a:rPr lang="en-US" sz="2800" dirty="0"/>
              <a:t>What promotes employee </a:t>
            </a:r>
            <a:r>
              <a:rPr lang="en-US" sz="2800" dirty="0" smtClean="0"/>
              <a:t>engagement</a:t>
            </a:r>
            <a:r>
              <a:rPr lang="en-US" sz="2800" dirty="0" smtClean="0"/>
              <a:t>?</a:t>
            </a:r>
            <a:endParaRPr lang="en-US" sz="2800" dirty="0"/>
          </a:p>
          <a:p>
            <a:pPr marL="0" indent="0">
              <a:buNone/>
            </a:pPr>
            <a:r>
              <a:rPr lang="en-US" sz="2800" dirty="0" smtClean="0"/>
              <a:t>It’s </a:t>
            </a:r>
            <a:r>
              <a:rPr lang="en-US" sz="2800" dirty="0"/>
              <a:t>not just a job, it’s a </a:t>
            </a:r>
            <a:r>
              <a:rPr lang="en-US" sz="2800" dirty="0" smtClean="0"/>
              <a:t>calling</a:t>
            </a:r>
            <a:endParaRPr lang="en-US" sz="2800" dirty="0"/>
          </a:p>
          <a:p>
            <a:pPr lvl="0"/>
            <a:r>
              <a:rPr lang="en-US" sz="2800" dirty="0" smtClean="0"/>
              <a:t>People </a:t>
            </a:r>
            <a:r>
              <a:rPr lang="en-US" sz="2800" dirty="0"/>
              <a:t>who </a:t>
            </a:r>
            <a:r>
              <a:rPr lang="en-US" sz="2800" dirty="0" smtClean="0"/>
              <a:t>regard their </a:t>
            </a:r>
            <a:r>
              <a:rPr lang="en-US" sz="2800" dirty="0"/>
              <a:t>work </a:t>
            </a:r>
            <a:r>
              <a:rPr lang="en-US" sz="2800" dirty="0" smtClean="0"/>
              <a:t>as </a:t>
            </a:r>
            <a:r>
              <a:rPr lang="en-US" sz="2800" dirty="0"/>
              <a:t>calling reap </a:t>
            </a:r>
            <a:r>
              <a:rPr lang="en-US" sz="2800" dirty="0" smtClean="0"/>
              <a:t>benefits</a:t>
            </a:r>
          </a:p>
          <a:p>
            <a:pPr lvl="1"/>
            <a:r>
              <a:rPr lang="en-US" sz="2500" dirty="0" smtClean="0"/>
              <a:t>Focused career decision making</a:t>
            </a:r>
          </a:p>
          <a:p>
            <a:pPr lvl="1"/>
            <a:r>
              <a:rPr lang="en-US" sz="2500" dirty="0" smtClean="0"/>
              <a:t>Higher motivation</a:t>
            </a:r>
          </a:p>
          <a:p>
            <a:pPr lvl="1"/>
            <a:r>
              <a:rPr lang="en-US" sz="2500" dirty="0" smtClean="0"/>
              <a:t>Increased job satisfaction</a:t>
            </a:r>
          </a:p>
          <a:p>
            <a:pPr lvl="1"/>
            <a:r>
              <a:rPr lang="en-US" sz="2500" dirty="0" smtClean="0"/>
              <a:t>Lower stress and frustration</a:t>
            </a:r>
          </a:p>
          <a:p>
            <a:pPr lvl="1"/>
            <a:r>
              <a:rPr lang="en-US" sz="2500" dirty="0" smtClean="0"/>
              <a:t>Stronger organizational commitment</a:t>
            </a:r>
          </a:p>
          <a:p>
            <a:pPr lvl="1"/>
            <a:r>
              <a:rPr lang="en-US" sz="2500" dirty="0" smtClean="0"/>
              <a:t>Better organizational citizenship behavior</a:t>
            </a:r>
            <a:endParaRPr lang="en-IN" sz="25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sp>
        <p:nvSpPr>
          <p:cNvPr id="2" name="TextBox 1"/>
          <p:cNvSpPr txBox="1"/>
          <p:nvPr/>
        </p:nvSpPr>
        <p:spPr>
          <a:xfrm>
            <a:off x="6400800" y="3505200"/>
            <a:ext cx="2362200" cy="1477328"/>
          </a:xfrm>
          <a:prstGeom prst="rect">
            <a:avLst/>
          </a:prstGeom>
          <a:solidFill>
            <a:schemeClr val="accent4">
              <a:lumMod val="20000"/>
              <a:lumOff val="80000"/>
            </a:schemeClr>
          </a:solidFill>
          <a:effectLst>
            <a:glow rad="63500">
              <a:schemeClr val="accent3">
                <a:satMod val="175000"/>
                <a:alpha val="40000"/>
              </a:schemeClr>
            </a:glow>
          </a:effectLst>
        </p:spPr>
        <p:txBody>
          <a:bodyPr wrap="square" rtlCol="0">
            <a:spAutoFit/>
          </a:bodyPr>
          <a:lstStyle/>
          <a:p>
            <a:r>
              <a:rPr lang="en-US" dirty="0" smtClean="0"/>
              <a:t>Potential Downside: challenge to balance passion for work with family, social, and leisure activities</a:t>
            </a:r>
            <a:endParaRPr lang="en-US" dirty="0"/>
          </a:p>
        </p:txBody>
      </p:sp>
    </p:spTree>
    <p:extLst>
      <p:ext uri="{BB962C8B-B14F-4D97-AF65-F5344CB8AC3E}">
        <p14:creationId xmlns:p14="http://schemas.microsoft.com/office/powerpoint/2010/main" val="1975413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Employee Engagement </a:t>
            </a:r>
            <a:r>
              <a:rPr lang="en-US" dirty="0" smtClean="0"/>
              <a:t>and </a:t>
            </a:r>
            <a:r>
              <a:rPr lang="en-US" dirty="0"/>
              <a:t>Job Satisfaction</a:t>
            </a:r>
          </a:p>
        </p:txBody>
      </p:sp>
      <p:sp>
        <p:nvSpPr>
          <p:cNvPr id="4" name="Content Placeholder 3"/>
          <p:cNvSpPr>
            <a:spLocks noGrp="1"/>
          </p:cNvSpPr>
          <p:nvPr>
            <p:ph idx="1"/>
          </p:nvPr>
        </p:nvSpPr>
        <p:spPr>
          <a:xfrm>
            <a:off x="628650" y="1447800"/>
            <a:ext cx="7886700" cy="2038351"/>
          </a:xfrm>
        </p:spPr>
        <p:txBody>
          <a:bodyPr>
            <a:noAutofit/>
          </a:bodyPr>
          <a:lstStyle/>
          <a:p>
            <a:pPr marL="0" indent="0">
              <a:buNone/>
            </a:pPr>
            <a:r>
              <a:rPr lang="en-US" sz="2800" dirty="0"/>
              <a:t>What promotes employee </a:t>
            </a:r>
            <a:r>
              <a:rPr lang="en-US" sz="2800" dirty="0" smtClean="0"/>
              <a:t>engagement</a:t>
            </a:r>
            <a:r>
              <a:rPr lang="en-US" sz="2800" dirty="0" smtClean="0"/>
              <a:t>?</a:t>
            </a:r>
          </a:p>
          <a:p>
            <a:pPr marL="0" indent="0">
              <a:buNone/>
            </a:pPr>
            <a:r>
              <a:rPr lang="en-US" sz="2800" dirty="0" smtClean="0"/>
              <a:t> </a:t>
            </a:r>
            <a:r>
              <a:rPr lang="en-US" sz="2400" dirty="0" smtClean="0"/>
              <a:t>Being </a:t>
            </a:r>
            <a:r>
              <a:rPr lang="en-US" sz="2400" dirty="0"/>
              <a:t>in flow at </a:t>
            </a:r>
            <a:r>
              <a:rPr lang="en-US" sz="2400" dirty="0" smtClean="0"/>
              <a:t>work</a:t>
            </a:r>
          </a:p>
          <a:p>
            <a:r>
              <a:rPr lang="en-US" sz="2400" dirty="0"/>
              <a:t>P</a:t>
            </a:r>
            <a:r>
              <a:rPr lang="en-US" sz="2400" dirty="0" smtClean="0"/>
              <a:t>eople </a:t>
            </a:r>
            <a:r>
              <a:rPr lang="en-US" sz="2400" dirty="0"/>
              <a:t>who enjoy their </a:t>
            </a:r>
            <a:r>
              <a:rPr lang="en-US" sz="2400" dirty="0" smtClean="0"/>
              <a:t>jobs </a:t>
            </a:r>
            <a:r>
              <a:rPr lang="en-US" sz="2400" dirty="0"/>
              <a:t>report being in a state of flow during work </a:t>
            </a:r>
            <a:endParaRPr lang="en-US" sz="2400" dirty="0" smtClean="0"/>
          </a:p>
          <a:p>
            <a:pPr lvl="1"/>
            <a:r>
              <a:rPr lang="en-US" sz="2400" dirty="0" smtClean="0"/>
              <a:t>Recall: high skills match high challenge</a:t>
            </a:r>
            <a:endParaRPr lang="en-US" sz="2400" dirty="0" smtClean="0"/>
          </a:p>
          <a:p>
            <a:r>
              <a:rPr lang="en-US" sz="2400" dirty="0" smtClean="0"/>
              <a:t>More </a:t>
            </a:r>
            <a:r>
              <a:rPr lang="en-US" sz="2400" dirty="0"/>
              <a:t>flow experiences </a:t>
            </a:r>
            <a:r>
              <a:rPr lang="en-US" sz="2400" dirty="0" smtClean="0"/>
              <a:t>is the </a:t>
            </a:r>
            <a:r>
              <a:rPr lang="en-US" sz="2400" dirty="0"/>
              <a:t>key to job </a:t>
            </a:r>
            <a:r>
              <a:rPr lang="en-US" sz="2400" dirty="0" smtClean="0"/>
              <a:t>satisfaction</a:t>
            </a:r>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2" name="Picture 1"/>
          <p:cNvPicPr>
            <a:picLocks noChangeAspect="1"/>
          </p:cNvPicPr>
          <p:nvPr/>
        </p:nvPicPr>
        <p:blipFill>
          <a:blip r:embed="rId3"/>
          <a:stretch>
            <a:fillRect/>
          </a:stretch>
        </p:blipFill>
        <p:spPr>
          <a:xfrm>
            <a:off x="1371600" y="3962400"/>
            <a:ext cx="5791200" cy="2895600"/>
          </a:xfrm>
          <a:prstGeom prst="rect">
            <a:avLst/>
          </a:prstGeom>
        </p:spPr>
      </p:pic>
    </p:spTree>
    <p:extLst>
      <p:ext uri="{BB962C8B-B14F-4D97-AF65-F5344CB8AC3E}">
        <p14:creationId xmlns:p14="http://schemas.microsoft.com/office/powerpoint/2010/main" val="492097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Employee Engagement </a:t>
            </a:r>
            <a:r>
              <a:rPr lang="en-US" dirty="0" smtClean="0"/>
              <a:t>and </a:t>
            </a:r>
            <a:r>
              <a:rPr lang="en-US" dirty="0"/>
              <a:t>Job Satisfaction</a:t>
            </a:r>
          </a:p>
        </p:txBody>
      </p:sp>
      <p:sp>
        <p:nvSpPr>
          <p:cNvPr id="4" name="Content Placeholder 3"/>
          <p:cNvSpPr>
            <a:spLocks noGrp="1"/>
          </p:cNvSpPr>
          <p:nvPr>
            <p:ph idx="1"/>
          </p:nvPr>
        </p:nvSpPr>
        <p:spPr/>
        <p:txBody>
          <a:bodyPr>
            <a:noAutofit/>
          </a:bodyPr>
          <a:lstStyle/>
          <a:p>
            <a:pPr marL="0" indent="0">
              <a:buNone/>
            </a:pPr>
            <a:r>
              <a:rPr lang="en-US" sz="2800" dirty="0"/>
              <a:t>What promotes employee </a:t>
            </a:r>
            <a:r>
              <a:rPr lang="en-US" sz="2800" dirty="0" smtClean="0"/>
              <a:t>engagement</a:t>
            </a:r>
            <a:r>
              <a:rPr lang="en-US" sz="2800" dirty="0" smtClean="0"/>
              <a:t>?</a:t>
            </a:r>
          </a:p>
          <a:p>
            <a:pPr marL="0" indent="0">
              <a:buNone/>
            </a:pPr>
            <a:r>
              <a:rPr lang="en-US" sz="2800" dirty="0" smtClean="0"/>
              <a:t> </a:t>
            </a:r>
            <a:r>
              <a:rPr lang="en-US" sz="2800" dirty="0" smtClean="0"/>
              <a:t>Being </a:t>
            </a:r>
            <a:r>
              <a:rPr lang="en-US" sz="2800" dirty="0"/>
              <a:t>in flow at </a:t>
            </a:r>
            <a:r>
              <a:rPr lang="en-US" sz="2800" dirty="0" smtClean="0"/>
              <a:t>work</a:t>
            </a:r>
          </a:p>
          <a:p>
            <a:r>
              <a:rPr lang="en-US" sz="2800" dirty="0" smtClean="0"/>
              <a:t>Job Characteristics Model: Five </a:t>
            </a:r>
            <a:r>
              <a:rPr lang="en-US" sz="2800" dirty="0"/>
              <a:t>core elements that influence </a:t>
            </a:r>
            <a:r>
              <a:rPr lang="en-US" sz="2800" dirty="0" smtClean="0"/>
              <a:t>workers’ </a:t>
            </a:r>
            <a:r>
              <a:rPr lang="en-US" sz="2800" dirty="0"/>
              <a:t>attitudes and </a:t>
            </a:r>
            <a:r>
              <a:rPr lang="en-US" sz="2800" dirty="0" smtClean="0"/>
              <a:t>behavior</a:t>
            </a:r>
          </a:p>
          <a:p>
            <a:pPr lvl="1"/>
            <a:r>
              <a:rPr lang="en-US" sz="2500" dirty="0" smtClean="0"/>
              <a:t>Skill variety</a:t>
            </a:r>
          </a:p>
          <a:p>
            <a:pPr lvl="1"/>
            <a:r>
              <a:rPr lang="en-US" sz="2500" dirty="0" smtClean="0"/>
              <a:t>Task identity</a:t>
            </a:r>
          </a:p>
          <a:p>
            <a:pPr lvl="1"/>
            <a:r>
              <a:rPr lang="en-US" sz="2500" dirty="0" smtClean="0"/>
              <a:t>Task significance</a:t>
            </a:r>
          </a:p>
          <a:p>
            <a:pPr lvl="1"/>
            <a:r>
              <a:rPr lang="en-US" sz="2500" dirty="0" smtClean="0"/>
              <a:t>Autonomy</a:t>
            </a:r>
          </a:p>
          <a:p>
            <a:pPr lvl="1"/>
            <a:r>
              <a:rPr lang="en-US" sz="2500" dirty="0" smtClean="0"/>
              <a:t>Feedback</a:t>
            </a:r>
          </a:p>
          <a:p>
            <a:pPr lvl="1"/>
            <a:r>
              <a:rPr lang="en-US" sz="2500" dirty="0" smtClean="0"/>
              <a:t>May be aspects of work that are instrumental in being able to find flow at work </a:t>
            </a:r>
            <a:endParaRPr lang="en-US" sz="2500" dirty="0"/>
          </a:p>
          <a:p>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75271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Employee Engagement and Job Satisfaction</a:t>
            </a:r>
            <a:endParaRPr lang="en-IN" dirty="0"/>
          </a:p>
        </p:txBody>
      </p:sp>
      <p:sp>
        <p:nvSpPr>
          <p:cNvPr id="4" name="Content Placeholder 3"/>
          <p:cNvSpPr>
            <a:spLocks noGrp="1"/>
          </p:cNvSpPr>
          <p:nvPr>
            <p:ph idx="1"/>
          </p:nvPr>
        </p:nvSpPr>
        <p:spPr/>
        <p:txBody>
          <a:bodyPr>
            <a:normAutofit fontScale="92500"/>
          </a:bodyPr>
          <a:lstStyle/>
          <a:p>
            <a:pPr marL="0" indent="0">
              <a:buNone/>
            </a:pPr>
            <a:r>
              <a:rPr lang="en-US" sz="3000" dirty="0" smtClean="0"/>
              <a:t>Strengths-based approach </a:t>
            </a:r>
            <a:r>
              <a:rPr lang="en-US" sz="3000" dirty="0"/>
              <a:t>to </a:t>
            </a:r>
            <a:r>
              <a:rPr lang="en-US" sz="3000" dirty="0" smtClean="0"/>
              <a:t>engagement</a:t>
            </a:r>
            <a:endParaRPr lang="en-US" sz="3000" dirty="0"/>
          </a:p>
          <a:p>
            <a:pPr marL="0" lvl="0" indent="0">
              <a:buNone/>
            </a:pPr>
            <a:r>
              <a:rPr lang="en-US" sz="3000" dirty="0"/>
              <a:t>Myths of </a:t>
            </a:r>
            <a:r>
              <a:rPr lang="en-US" sz="3000" dirty="0" smtClean="0"/>
              <a:t>career </a:t>
            </a:r>
            <a:r>
              <a:rPr lang="en-US" sz="3000" dirty="0"/>
              <a:t>satisfaction and </a:t>
            </a:r>
            <a:r>
              <a:rPr lang="en-US" sz="3000" dirty="0" smtClean="0"/>
              <a:t>success</a:t>
            </a:r>
            <a:endParaRPr lang="en-US" sz="3000" dirty="0"/>
          </a:p>
          <a:p>
            <a:r>
              <a:rPr lang="en-US" sz="3000" dirty="0" smtClean="0"/>
              <a:t>Gallup and personal strengths, talents</a:t>
            </a:r>
          </a:p>
          <a:p>
            <a:pPr lvl="1"/>
            <a:r>
              <a:rPr lang="en-US" sz="2700" dirty="0" smtClean="0"/>
              <a:t>Traits, abilities, interests, skills that show us at our best and make us unique</a:t>
            </a:r>
          </a:p>
          <a:p>
            <a:pPr lvl="1"/>
            <a:r>
              <a:rPr lang="en-US" sz="2700" dirty="0" smtClean="0"/>
              <a:t>Identified myths that inhibit us</a:t>
            </a:r>
          </a:p>
          <a:p>
            <a:pPr lvl="1"/>
            <a:r>
              <a:rPr lang="en-US" sz="2700" dirty="0" smtClean="0"/>
              <a:t>Myth 1: F</a:t>
            </a:r>
            <a:r>
              <a:rPr lang="en-US" sz="2700" dirty="0" smtClean="0"/>
              <a:t>ixing </a:t>
            </a:r>
            <a:r>
              <a:rPr lang="en-US" sz="2700" dirty="0"/>
              <a:t>weakness better </a:t>
            </a:r>
            <a:r>
              <a:rPr lang="en-US" sz="2700" dirty="0" smtClean="0"/>
              <a:t>than fostering and building </a:t>
            </a:r>
            <a:r>
              <a:rPr lang="en-US" sz="2700" dirty="0"/>
              <a:t>strength </a:t>
            </a:r>
            <a:endParaRPr lang="en-US" sz="2700" dirty="0" smtClean="0"/>
          </a:p>
          <a:p>
            <a:pPr lvl="1"/>
            <a:r>
              <a:rPr lang="en-US" sz="2700" dirty="0" smtClean="0"/>
              <a:t>Myth 2: P</a:t>
            </a:r>
            <a:r>
              <a:rPr lang="en-US" sz="2700" dirty="0" smtClean="0"/>
              <a:t>eople </a:t>
            </a:r>
            <a:r>
              <a:rPr lang="en-US" sz="2700" dirty="0"/>
              <a:t>can do anything they put their </a:t>
            </a:r>
            <a:r>
              <a:rPr lang="en-US" sz="2700" dirty="0" smtClean="0"/>
              <a:t>minds </a:t>
            </a:r>
            <a:r>
              <a:rPr lang="en-US" sz="2700" dirty="0" smtClean="0"/>
              <a:t>to</a:t>
            </a:r>
          </a:p>
          <a:p>
            <a:pPr lvl="2"/>
            <a:r>
              <a:rPr lang="en-US" sz="2700" dirty="0" smtClean="0"/>
              <a:t>Better to know your limitations and work with them</a:t>
            </a:r>
            <a:endParaRPr lang="en-IN" sz="27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9304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Employee Engagement </a:t>
            </a:r>
            <a:r>
              <a:rPr lang="en-US" dirty="0" smtClean="0"/>
              <a:t>and </a:t>
            </a:r>
            <a:r>
              <a:rPr lang="en-US" dirty="0"/>
              <a:t>Job Satisfaction</a:t>
            </a:r>
            <a:endParaRPr lang="en-IN" dirty="0"/>
          </a:p>
        </p:txBody>
      </p:sp>
      <p:sp>
        <p:nvSpPr>
          <p:cNvPr id="4" name="Content Placeholder 3"/>
          <p:cNvSpPr>
            <a:spLocks noGrp="1"/>
          </p:cNvSpPr>
          <p:nvPr>
            <p:ph idx="1"/>
          </p:nvPr>
        </p:nvSpPr>
        <p:spPr/>
        <p:txBody>
          <a:bodyPr>
            <a:normAutofit/>
          </a:bodyPr>
          <a:lstStyle/>
          <a:p>
            <a:pPr marL="0" indent="0">
              <a:buNone/>
            </a:pPr>
            <a:r>
              <a:rPr lang="en-US" sz="3000" dirty="0" smtClean="0"/>
              <a:t>Strengths-based approach </a:t>
            </a:r>
            <a:r>
              <a:rPr lang="en-US" sz="3000" dirty="0"/>
              <a:t>to </a:t>
            </a:r>
            <a:r>
              <a:rPr lang="en-US" sz="3000" dirty="0" smtClean="0"/>
              <a:t>engagement</a:t>
            </a:r>
            <a:endParaRPr lang="en-IN" sz="3000" dirty="0"/>
          </a:p>
          <a:p>
            <a:pPr marL="0" indent="0">
              <a:buNone/>
            </a:pPr>
            <a:r>
              <a:rPr lang="en-IN" sz="3000" dirty="0"/>
              <a:t>Focus on </a:t>
            </a:r>
            <a:r>
              <a:rPr lang="en-IN" sz="3000" dirty="0" smtClean="0"/>
              <a:t>your strengths</a:t>
            </a:r>
            <a:endParaRPr lang="en-IN" sz="3000" dirty="0"/>
          </a:p>
          <a:p>
            <a:r>
              <a:rPr lang="en-IN" sz="3000" dirty="0"/>
              <a:t>Examine strength and work upon </a:t>
            </a:r>
            <a:r>
              <a:rPr lang="en-IN" sz="3000" dirty="0" smtClean="0"/>
              <a:t>it</a:t>
            </a:r>
            <a:endParaRPr lang="en-IN" sz="3000" dirty="0"/>
          </a:p>
          <a:p>
            <a:r>
              <a:rPr lang="en-US" sz="3000" dirty="0" smtClean="0"/>
              <a:t>Weaknesses </a:t>
            </a:r>
            <a:r>
              <a:rPr lang="en-US" sz="3000" dirty="0"/>
              <a:t>should be recognized and </a:t>
            </a:r>
            <a:r>
              <a:rPr lang="en-US" sz="3000" dirty="0" smtClean="0"/>
              <a:t>managed</a:t>
            </a:r>
            <a:endParaRPr lang="en-US" sz="3000" dirty="0"/>
          </a:p>
          <a:p>
            <a:r>
              <a:rPr lang="en-US" sz="3000" dirty="0" smtClean="0"/>
              <a:t>Focus </a:t>
            </a:r>
            <a:r>
              <a:rPr lang="en-US" sz="3000" dirty="0"/>
              <a:t>on one </a:t>
            </a:r>
            <a:r>
              <a:rPr lang="en-US" sz="3000" dirty="0" smtClean="0"/>
              <a:t>strength </a:t>
            </a:r>
            <a:r>
              <a:rPr lang="en-US" sz="3000" dirty="0" smtClean="0"/>
              <a:t>and as it develops</a:t>
            </a:r>
            <a:r>
              <a:rPr lang="en-US" sz="3000" dirty="0" smtClean="0"/>
              <a:t>, other </a:t>
            </a:r>
            <a:r>
              <a:rPr lang="en-US" sz="3000" dirty="0"/>
              <a:t>strengths </a:t>
            </a:r>
            <a:r>
              <a:rPr lang="en-US" sz="3000" dirty="0" smtClean="0"/>
              <a:t>rise in salience</a:t>
            </a:r>
            <a:endParaRPr lang="en-US" sz="3000" dirty="0"/>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874228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Employee Engagement </a:t>
            </a:r>
            <a:r>
              <a:rPr lang="en-US" dirty="0" smtClean="0"/>
              <a:t>and </a:t>
            </a:r>
            <a:r>
              <a:rPr lang="en-US" dirty="0"/>
              <a:t>Job Satisfaction</a:t>
            </a:r>
            <a:endParaRPr lang="en-IN" dirty="0"/>
          </a:p>
        </p:txBody>
      </p:sp>
      <p:sp>
        <p:nvSpPr>
          <p:cNvPr id="4" name="Content Placeholder 3"/>
          <p:cNvSpPr>
            <a:spLocks noGrp="1"/>
          </p:cNvSpPr>
          <p:nvPr>
            <p:ph idx="1"/>
          </p:nvPr>
        </p:nvSpPr>
        <p:spPr/>
        <p:txBody>
          <a:bodyPr>
            <a:noAutofit/>
          </a:bodyPr>
          <a:lstStyle/>
          <a:p>
            <a:pPr marL="0" indent="0">
              <a:buNone/>
            </a:pPr>
            <a:r>
              <a:rPr lang="en-US" sz="2700" dirty="0" smtClean="0"/>
              <a:t>Strengths-based approach </a:t>
            </a:r>
            <a:r>
              <a:rPr lang="en-US" sz="2700" dirty="0"/>
              <a:t>to </a:t>
            </a:r>
            <a:r>
              <a:rPr lang="en-US" sz="2700" dirty="0" smtClean="0"/>
              <a:t>engagement</a:t>
            </a:r>
            <a:r>
              <a:rPr lang="en-US" sz="2700" dirty="0"/>
              <a:t>:</a:t>
            </a:r>
            <a:endParaRPr lang="en-IN" sz="2700" dirty="0"/>
          </a:p>
          <a:p>
            <a:pPr marL="0" lvl="0" indent="0">
              <a:buNone/>
            </a:pPr>
            <a:r>
              <a:rPr lang="en-US" sz="2700" dirty="0"/>
              <a:t>Recognize your </a:t>
            </a:r>
            <a:r>
              <a:rPr lang="en-US" sz="2700" dirty="0" smtClean="0"/>
              <a:t>strengths</a:t>
            </a:r>
            <a:endParaRPr lang="en-US" sz="2700" dirty="0"/>
          </a:p>
          <a:p>
            <a:r>
              <a:rPr lang="en-US" sz="2700" dirty="0"/>
              <a:t>Strength has five characteristics </a:t>
            </a:r>
          </a:p>
          <a:p>
            <a:pPr lvl="1">
              <a:buFont typeface="Arial" panose="020B0604020202020204" pitchFamily="34" charset="0"/>
              <a:buChar char="─"/>
            </a:pPr>
            <a:r>
              <a:rPr lang="en-US" sz="2700" dirty="0" smtClean="0"/>
              <a:t>Yearnings</a:t>
            </a:r>
          </a:p>
          <a:p>
            <a:pPr lvl="1">
              <a:buFont typeface="Arial" panose="020B0604020202020204" pitchFamily="34" charset="0"/>
              <a:buChar char="─"/>
            </a:pPr>
            <a:r>
              <a:rPr lang="en-US" sz="2700" dirty="0" smtClean="0"/>
              <a:t>Utilize </a:t>
            </a:r>
            <a:r>
              <a:rPr lang="en-US" sz="2700" dirty="0" smtClean="0"/>
              <a:t>strength…feel </a:t>
            </a:r>
            <a:r>
              <a:rPr lang="en-US" sz="2700" dirty="0" smtClean="0"/>
              <a:t>intrinsic satisfaction</a:t>
            </a:r>
          </a:p>
          <a:p>
            <a:pPr lvl="1">
              <a:buFont typeface="Arial" panose="020B0604020202020204" pitchFamily="34" charset="0"/>
              <a:buChar char="─"/>
            </a:pPr>
            <a:r>
              <a:rPr lang="en-US" sz="2700" dirty="0"/>
              <a:t>L</a:t>
            </a:r>
            <a:r>
              <a:rPr lang="en-US" sz="2700" dirty="0" smtClean="0"/>
              <a:t>earning </a:t>
            </a:r>
            <a:r>
              <a:rPr lang="en-US" sz="2700" dirty="0"/>
              <a:t>comes </a:t>
            </a:r>
            <a:r>
              <a:rPr lang="en-US" sz="2700" dirty="0" smtClean="0"/>
              <a:t>easier</a:t>
            </a:r>
          </a:p>
          <a:p>
            <a:pPr lvl="1">
              <a:buFont typeface="Arial" panose="020B0604020202020204" pitchFamily="34" charset="0"/>
              <a:buChar char="─"/>
            </a:pPr>
            <a:r>
              <a:rPr lang="en-US" sz="2700" dirty="0" smtClean="0"/>
              <a:t>Extraordinary </a:t>
            </a:r>
            <a:r>
              <a:rPr lang="en-US" sz="2700" dirty="0" smtClean="0"/>
              <a:t>performance…maybe even flow</a:t>
            </a:r>
            <a:endParaRPr lang="en-US" sz="2700" dirty="0" smtClean="0"/>
          </a:p>
          <a:p>
            <a:pPr lvl="1">
              <a:buFont typeface="Arial" panose="020B0604020202020204" pitchFamily="34" charset="0"/>
              <a:buChar char="─"/>
            </a:pPr>
            <a:r>
              <a:rPr lang="en-US" sz="2700" dirty="0"/>
              <a:t>P</a:t>
            </a:r>
            <a:r>
              <a:rPr lang="en-US" sz="2700" dirty="0" smtClean="0"/>
              <a:t>erformance </a:t>
            </a:r>
            <a:r>
              <a:rPr lang="en-US" sz="2700" dirty="0"/>
              <a:t>seems to take less </a:t>
            </a:r>
            <a:r>
              <a:rPr lang="en-US" sz="2700" dirty="0" smtClean="0"/>
              <a:t>effort</a:t>
            </a:r>
            <a:endParaRPr lang="en-US" sz="27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63061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Employee Engagement </a:t>
            </a:r>
            <a:r>
              <a:rPr lang="en-US" dirty="0" smtClean="0"/>
              <a:t>and </a:t>
            </a:r>
            <a:r>
              <a:rPr lang="en-US" dirty="0"/>
              <a:t>Job Satisfaction</a:t>
            </a:r>
            <a:endParaRPr lang="en-IN" dirty="0"/>
          </a:p>
        </p:txBody>
      </p:sp>
      <p:sp>
        <p:nvSpPr>
          <p:cNvPr id="4" name="Content Placeholder 3"/>
          <p:cNvSpPr>
            <a:spLocks noGrp="1"/>
          </p:cNvSpPr>
          <p:nvPr>
            <p:ph idx="1"/>
          </p:nvPr>
        </p:nvSpPr>
        <p:spPr>
          <a:xfrm>
            <a:off x="628650" y="1825625"/>
            <a:ext cx="8058150" cy="4351338"/>
          </a:xfrm>
        </p:spPr>
        <p:txBody>
          <a:bodyPr>
            <a:noAutofit/>
          </a:bodyPr>
          <a:lstStyle/>
          <a:p>
            <a:pPr marL="0" indent="0">
              <a:buNone/>
            </a:pPr>
            <a:r>
              <a:rPr lang="en-US" sz="3000" dirty="0" smtClean="0"/>
              <a:t>Strengths-based approach </a:t>
            </a:r>
            <a:r>
              <a:rPr lang="en-US" sz="3000" dirty="0"/>
              <a:t>to </a:t>
            </a:r>
            <a:r>
              <a:rPr lang="en-US" sz="3000" dirty="0" smtClean="0"/>
              <a:t>engagement</a:t>
            </a:r>
            <a:endParaRPr lang="en-IN" sz="3000" dirty="0"/>
          </a:p>
          <a:p>
            <a:pPr marL="0" lvl="0" indent="0">
              <a:buNone/>
            </a:pPr>
            <a:r>
              <a:rPr lang="en-US" sz="3000" dirty="0"/>
              <a:t>The development of </a:t>
            </a:r>
            <a:r>
              <a:rPr lang="en-US" sz="3000" dirty="0" smtClean="0"/>
              <a:t>strengths</a:t>
            </a:r>
            <a:endParaRPr lang="en-US" sz="3000" dirty="0"/>
          </a:p>
          <a:p>
            <a:r>
              <a:rPr lang="en-US" sz="3000" dirty="0" smtClean="0"/>
              <a:t>Strengths develop </a:t>
            </a:r>
            <a:r>
              <a:rPr lang="en-US" sz="3000" dirty="0"/>
              <a:t>best in relation to </a:t>
            </a:r>
            <a:r>
              <a:rPr lang="en-US" sz="3000" dirty="0" smtClean="0"/>
              <a:t>other </a:t>
            </a:r>
            <a:r>
              <a:rPr lang="en-US" sz="3000" dirty="0" smtClean="0"/>
              <a:t>persons</a:t>
            </a:r>
          </a:p>
          <a:p>
            <a:pPr lvl="1"/>
            <a:r>
              <a:rPr lang="en-US" sz="2700" dirty="0" smtClean="0"/>
              <a:t>Interpersonal support, understanding, empathy, and commitment to relationships help strengths grow</a:t>
            </a:r>
            <a:endParaRPr lang="en-US" sz="2700" dirty="0"/>
          </a:p>
          <a:p>
            <a:r>
              <a:rPr lang="en-US" sz="3000" dirty="0"/>
              <a:t>S</a:t>
            </a:r>
            <a:r>
              <a:rPr lang="en-US" sz="3000" dirty="0" smtClean="0"/>
              <a:t>trengths </a:t>
            </a:r>
            <a:r>
              <a:rPr lang="en-US" sz="3000" dirty="0"/>
              <a:t>develop </a:t>
            </a:r>
            <a:r>
              <a:rPr lang="en-US" sz="3000" dirty="0" smtClean="0"/>
              <a:t>best when </a:t>
            </a:r>
            <a:r>
              <a:rPr lang="en-US" sz="3000" dirty="0"/>
              <a:t>we </a:t>
            </a:r>
            <a:r>
              <a:rPr lang="en-US" sz="3000" dirty="0" smtClean="0"/>
              <a:t>have </a:t>
            </a:r>
            <a:r>
              <a:rPr lang="en-US" sz="3000" dirty="0"/>
              <a:t>deep commitment </a:t>
            </a:r>
            <a:r>
              <a:rPr lang="en-US" sz="3000" dirty="0" smtClean="0"/>
              <a:t>for </a:t>
            </a:r>
            <a:r>
              <a:rPr lang="en-US" sz="3000" dirty="0"/>
              <a:t>future or even a life passion</a:t>
            </a:r>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980044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Employee Engagement </a:t>
            </a:r>
            <a:r>
              <a:rPr lang="en-US" dirty="0" smtClean="0"/>
              <a:t>and </a:t>
            </a:r>
            <a:r>
              <a:rPr lang="en-US" dirty="0"/>
              <a:t>Job Satisfaction</a:t>
            </a:r>
            <a:endParaRPr lang="en-IN" dirty="0"/>
          </a:p>
        </p:txBody>
      </p:sp>
      <p:sp>
        <p:nvSpPr>
          <p:cNvPr id="4" name="Content Placeholder 3"/>
          <p:cNvSpPr>
            <a:spLocks noGrp="1"/>
          </p:cNvSpPr>
          <p:nvPr>
            <p:ph idx="1"/>
          </p:nvPr>
        </p:nvSpPr>
        <p:spPr/>
        <p:txBody>
          <a:bodyPr>
            <a:normAutofit/>
          </a:bodyPr>
          <a:lstStyle/>
          <a:p>
            <a:pPr marL="0" indent="0">
              <a:buNone/>
            </a:pPr>
            <a:r>
              <a:rPr lang="en-US" sz="3000" dirty="0" smtClean="0"/>
              <a:t>Strengths-based </a:t>
            </a:r>
            <a:r>
              <a:rPr lang="en-US" sz="3000" dirty="0"/>
              <a:t>a</a:t>
            </a:r>
            <a:r>
              <a:rPr lang="en-US" sz="3000" dirty="0" smtClean="0"/>
              <a:t>pproach </a:t>
            </a:r>
            <a:r>
              <a:rPr lang="en-US" sz="3000" dirty="0"/>
              <a:t>to </a:t>
            </a:r>
            <a:r>
              <a:rPr lang="en-US" sz="3000" dirty="0" smtClean="0"/>
              <a:t>engagement</a:t>
            </a:r>
            <a:endParaRPr lang="en-IN" sz="3000" dirty="0"/>
          </a:p>
          <a:p>
            <a:pPr marL="0" lvl="0" indent="0">
              <a:buNone/>
            </a:pPr>
            <a:r>
              <a:rPr lang="en-US" sz="3000" dirty="0"/>
              <a:t>Appreciative </a:t>
            </a:r>
            <a:r>
              <a:rPr lang="en-US" sz="3000" dirty="0" smtClean="0"/>
              <a:t>Inquiry</a:t>
            </a:r>
            <a:endParaRPr lang="en-US" sz="3000" dirty="0"/>
          </a:p>
          <a:p>
            <a:r>
              <a:rPr lang="en-IN" sz="3000" dirty="0" smtClean="0"/>
              <a:t>Opposite of problem-solving, which is focus on what’s wrong, to focus on what works in org and strengths already present</a:t>
            </a:r>
          </a:p>
          <a:p>
            <a:r>
              <a:rPr lang="en-IN" sz="3000" dirty="0" smtClean="0"/>
              <a:t>Works </a:t>
            </a:r>
            <a:r>
              <a:rPr lang="en-IN" sz="3000" dirty="0"/>
              <a:t>on </a:t>
            </a:r>
            <a:r>
              <a:rPr lang="en-IN" sz="3000" dirty="0" smtClean="0"/>
              <a:t>strengths, focuses on positive </a:t>
            </a:r>
            <a:r>
              <a:rPr lang="en-IN" sz="3000" dirty="0" smtClean="0"/>
              <a:t>development</a:t>
            </a: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68429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Employee Engagement </a:t>
            </a:r>
            <a:r>
              <a:rPr lang="en-US" dirty="0" smtClean="0"/>
              <a:t>and </a:t>
            </a:r>
            <a:r>
              <a:rPr lang="en-US" dirty="0"/>
              <a:t>Job Satisfaction</a:t>
            </a:r>
            <a:endParaRPr lang="en-IN" dirty="0"/>
          </a:p>
        </p:txBody>
      </p:sp>
      <p:sp>
        <p:nvSpPr>
          <p:cNvPr id="4" name="Content Placeholder 3"/>
          <p:cNvSpPr>
            <a:spLocks noGrp="1"/>
          </p:cNvSpPr>
          <p:nvPr>
            <p:ph idx="1"/>
          </p:nvPr>
        </p:nvSpPr>
        <p:spPr/>
        <p:txBody>
          <a:bodyPr>
            <a:normAutofit/>
          </a:bodyPr>
          <a:lstStyle/>
          <a:p>
            <a:pPr marL="0" indent="0">
              <a:buNone/>
            </a:pPr>
            <a:r>
              <a:rPr lang="en-US" sz="3000" dirty="0" smtClean="0"/>
              <a:t>Strengths-based </a:t>
            </a:r>
            <a:r>
              <a:rPr lang="en-US" sz="3000" dirty="0"/>
              <a:t>a</a:t>
            </a:r>
            <a:r>
              <a:rPr lang="en-US" sz="3000" dirty="0" smtClean="0"/>
              <a:t>pproach </a:t>
            </a:r>
            <a:r>
              <a:rPr lang="en-US" sz="3000" dirty="0"/>
              <a:t>to </a:t>
            </a:r>
            <a:r>
              <a:rPr lang="en-US" sz="3000" dirty="0" smtClean="0"/>
              <a:t>engagement</a:t>
            </a:r>
            <a:endParaRPr lang="en-IN" sz="3000" dirty="0"/>
          </a:p>
          <a:p>
            <a:pPr marL="0" lvl="0" indent="0">
              <a:buNone/>
            </a:pPr>
            <a:r>
              <a:rPr lang="en-US" sz="3000" dirty="0"/>
              <a:t>Appreciative </a:t>
            </a:r>
            <a:r>
              <a:rPr lang="en-US" sz="3000" dirty="0" smtClean="0"/>
              <a:t>Inquiry</a:t>
            </a:r>
            <a:endParaRPr lang="en-US" sz="3000" dirty="0"/>
          </a:p>
          <a:p>
            <a:r>
              <a:rPr lang="en-IN" sz="2800" dirty="0" smtClean="0"/>
              <a:t>AI </a:t>
            </a:r>
            <a:r>
              <a:rPr lang="en-IN" sz="2800" dirty="0" smtClean="0"/>
              <a:t>4-D cycle used to move to positive </a:t>
            </a:r>
            <a:r>
              <a:rPr lang="en-IN" sz="2800" dirty="0" smtClean="0"/>
              <a:t>solution by first identifying </a:t>
            </a:r>
            <a:r>
              <a:rPr lang="en-IN" sz="2800" dirty="0" smtClean="0"/>
              <a:t>“affirmative topic” or “positive core”</a:t>
            </a:r>
          </a:p>
          <a:p>
            <a:pPr lvl="1"/>
            <a:r>
              <a:rPr lang="en-IN" sz="2800" i="1" dirty="0" smtClean="0"/>
              <a:t>Discover</a:t>
            </a:r>
            <a:r>
              <a:rPr lang="en-IN" sz="2800" dirty="0" smtClean="0"/>
              <a:t> what works well already</a:t>
            </a:r>
            <a:endParaRPr lang="en-IN" sz="2500" dirty="0" smtClean="0"/>
          </a:p>
          <a:p>
            <a:pPr lvl="1"/>
            <a:r>
              <a:rPr lang="en-IN" sz="2800" i="1" dirty="0" smtClean="0"/>
              <a:t>Dream</a:t>
            </a:r>
            <a:r>
              <a:rPr lang="en-IN" sz="2800" dirty="0" smtClean="0"/>
              <a:t>, envision positive future</a:t>
            </a:r>
          </a:p>
          <a:p>
            <a:pPr lvl="1"/>
            <a:r>
              <a:rPr lang="en-IN" sz="2800" i="1" dirty="0" smtClean="0"/>
              <a:t>Design</a:t>
            </a:r>
            <a:r>
              <a:rPr lang="en-IN" sz="2800" dirty="0" smtClean="0"/>
              <a:t>, planning the processes that will work</a:t>
            </a:r>
          </a:p>
          <a:p>
            <a:pPr lvl="1"/>
            <a:r>
              <a:rPr lang="en-IN" sz="2800" i="1" dirty="0" smtClean="0"/>
              <a:t>Destiny</a:t>
            </a:r>
            <a:r>
              <a:rPr lang="en-IN" sz="2800" dirty="0" smtClean="0"/>
              <a:t>, implementing the design</a:t>
            </a:r>
            <a:endParaRPr lang="en-IN" sz="28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90933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Employee Engagement </a:t>
            </a:r>
            <a:r>
              <a:rPr lang="en-US" dirty="0" smtClean="0"/>
              <a:t>and </a:t>
            </a:r>
            <a:r>
              <a:rPr lang="en-US" dirty="0"/>
              <a:t>Job Satisfaction</a:t>
            </a:r>
          </a:p>
        </p:txBody>
      </p:sp>
      <p:sp>
        <p:nvSpPr>
          <p:cNvPr id="9" name="Content Placeholder 8"/>
          <p:cNvSpPr>
            <a:spLocks noGrp="1"/>
          </p:cNvSpPr>
          <p:nvPr>
            <p:ph idx="1"/>
          </p:nvPr>
        </p:nvSpPr>
        <p:spPr/>
        <p:txBody>
          <a:bodyPr>
            <a:normAutofit/>
          </a:bodyPr>
          <a:lstStyle/>
          <a:p>
            <a:pPr marL="0" indent="0">
              <a:buNone/>
            </a:pPr>
            <a:r>
              <a:rPr lang="en-US" sz="3000" dirty="0"/>
              <a:t>Definition of </a:t>
            </a:r>
            <a:r>
              <a:rPr lang="en-US" sz="3000" dirty="0" smtClean="0"/>
              <a:t>employee engagement</a:t>
            </a:r>
            <a:endParaRPr lang="en-US" sz="3000" dirty="0"/>
          </a:p>
          <a:p>
            <a:r>
              <a:rPr lang="en-US" sz="3000" dirty="0" smtClean="0"/>
              <a:t>Positive</a:t>
            </a:r>
            <a:r>
              <a:rPr lang="en-US" sz="3000" dirty="0"/>
              <a:t>, work-related state of mind, </a:t>
            </a:r>
            <a:r>
              <a:rPr lang="en-US" sz="3000" dirty="0" smtClean="0"/>
              <a:t>dedication, </a:t>
            </a:r>
            <a:r>
              <a:rPr lang="en-US" sz="3000" dirty="0"/>
              <a:t>and </a:t>
            </a:r>
            <a:r>
              <a:rPr lang="en-US" sz="3000" dirty="0" smtClean="0"/>
              <a:t>absorption</a:t>
            </a:r>
            <a:endParaRPr lang="en-US" sz="3000" dirty="0"/>
          </a:p>
          <a:p>
            <a:r>
              <a:rPr lang="en-US" sz="3000" dirty="0"/>
              <a:t>C</a:t>
            </a:r>
            <a:r>
              <a:rPr lang="en-US" sz="3000" dirty="0" smtClean="0"/>
              <a:t>haracterized by </a:t>
            </a:r>
            <a:r>
              <a:rPr lang="en-US" sz="3000" dirty="0"/>
              <a:t>energy, </a:t>
            </a:r>
            <a:r>
              <a:rPr lang="en-US" sz="3000" dirty="0" smtClean="0"/>
              <a:t>involvement, </a:t>
            </a:r>
            <a:r>
              <a:rPr lang="en-US" sz="3000" dirty="0"/>
              <a:t>and </a:t>
            </a:r>
            <a:r>
              <a:rPr lang="en-US" sz="3000" dirty="0" smtClean="0"/>
              <a:t>efficacy (which is opposite of job burnout elements of exhaustion, cynicism, inefficacy)</a:t>
            </a:r>
          </a:p>
          <a:p>
            <a:r>
              <a:rPr lang="en-US" sz="3000" dirty="0" smtClean="0"/>
              <a:t>Differs from job satisfaction…both involve positive focus, but engagement goes beyond with involvement, absorption, dedication</a:t>
            </a:r>
            <a:endParaRPr lang="en-US" sz="3000" dirty="0"/>
          </a:p>
          <a:p>
            <a:pPr marL="0" indent="0" hangingPunct="0">
              <a:buNone/>
            </a:pPr>
            <a:endParaRPr lang="en-US" sz="3000" dirty="0"/>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187023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Employee Engagement </a:t>
            </a:r>
            <a:r>
              <a:rPr lang="en-US" dirty="0" smtClean="0"/>
              <a:t>and </a:t>
            </a:r>
            <a:r>
              <a:rPr lang="en-US" dirty="0"/>
              <a:t>Job Satisfaction</a:t>
            </a:r>
            <a:endParaRPr lang="en-IN" dirty="0"/>
          </a:p>
        </p:txBody>
      </p:sp>
      <p:sp>
        <p:nvSpPr>
          <p:cNvPr id="4" name="Content Placeholder 3"/>
          <p:cNvSpPr>
            <a:spLocks noGrp="1"/>
          </p:cNvSpPr>
          <p:nvPr>
            <p:ph idx="1"/>
          </p:nvPr>
        </p:nvSpPr>
        <p:spPr>
          <a:xfrm>
            <a:off x="628650" y="1825625"/>
            <a:ext cx="7981950" cy="4351338"/>
          </a:xfrm>
        </p:spPr>
        <p:txBody>
          <a:bodyPr>
            <a:normAutofit/>
          </a:bodyPr>
          <a:lstStyle/>
          <a:p>
            <a:pPr marL="0" indent="0">
              <a:buNone/>
            </a:pPr>
            <a:r>
              <a:rPr lang="en-IN" sz="2800" dirty="0"/>
              <a:t>Employee </a:t>
            </a:r>
            <a:r>
              <a:rPr lang="en-IN" sz="2800" dirty="0" smtClean="0"/>
              <a:t>engagement</a:t>
            </a:r>
            <a:r>
              <a:rPr lang="en-IN" sz="2800" dirty="0"/>
              <a:t>: A positive work </a:t>
            </a:r>
            <a:r>
              <a:rPr lang="en-IN" sz="2800" dirty="0" smtClean="0"/>
              <a:t>environment</a:t>
            </a:r>
            <a:endParaRPr lang="en-IN" sz="2800" dirty="0"/>
          </a:p>
          <a:p>
            <a:pPr marL="0" indent="0">
              <a:buNone/>
            </a:pPr>
            <a:r>
              <a:rPr lang="en-IN" sz="2800" dirty="0"/>
              <a:t>Job </a:t>
            </a:r>
            <a:r>
              <a:rPr lang="en-IN" sz="2800" dirty="0" smtClean="0"/>
              <a:t>characteristics </a:t>
            </a:r>
            <a:r>
              <a:rPr lang="en-IN" sz="2800" dirty="0"/>
              <a:t>and </a:t>
            </a:r>
            <a:r>
              <a:rPr lang="en-IN" sz="2800" dirty="0" smtClean="0"/>
              <a:t>well-being</a:t>
            </a:r>
            <a:endParaRPr lang="en-IN" sz="2800" dirty="0"/>
          </a:p>
          <a:p>
            <a:r>
              <a:rPr lang="en-IN" sz="2800" dirty="0" smtClean="0"/>
              <a:t>Job Characteristics Model</a:t>
            </a:r>
          </a:p>
          <a:p>
            <a:pPr lvl="1"/>
            <a:r>
              <a:rPr lang="en-US" sz="2500" dirty="0" smtClean="0"/>
              <a:t>Recall skill variety, task identity, task significance, autonomy, feedback</a:t>
            </a:r>
            <a:endParaRPr lang="en-IN" sz="2500" dirty="0" smtClean="0"/>
          </a:p>
          <a:p>
            <a:r>
              <a:rPr lang="en-IN" sz="2800" dirty="0" smtClean="0"/>
              <a:t>Important </a:t>
            </a:r>
            <a:r>
              <a:rPr lang="en-IN" sz="2800" dirty="0" smtClean="0"/>
              <a:t>for job satisfaction</a:t>
            </a:r>
            <a:endParaRPr lang="en-IN" sz="2800" dirty="0"/>
          </a:p>
          <a:p>
            <a:r>
              <a:rPr lang="en-IN" sz="2800" dirty="0" smtClean="0"/>
              <a:t>Factors of work environment</a:t>
            </a:r>
            <a:endParaRPr lang="en-IN" sz="2800" dirty="0"/>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62158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571500" y="838200"/>
            <a:ext cx="7886700" cy="911779"/>
          </a:xfrm>
        </p:spPr>
        <p:txBody>
          <a:bodyPr>
            <a:noAutofit/>
          </a:bodyPr>
          <a:lstStyle/>
          <a:p>
            <a:r>
              <a:rPr lang="en-US" dirty="0"/>
              <a:t>Employee Engagement </a:t>
            </a:r>
            <a:r>
              <a:rPr lang="en-US" dirty="0" smtClean="0"/>
              <a:t>and </a:t>
            </a:r>
            <a:r>
              <a:rPr lang="en-US" dirty="0"/>
              <a:t>Job Satisfaction</a:t>
            </a:r>
          </a:p>
        </p:txBody>
      </p:sp>
      <p:sp>
        <p:nvSpPr>
          <p:cNvPr id="9" name="Content Placeholder 8"/>
          <p:cNvSpPr>
            <a:spLocks noGrp="1"/>
          </p:cNvSpPr>
          <p:nvPr>
            <p:ph sz="half" idx="1"/>
          </p:nvPr>
        </p:nvSpPr>
        <p:spPr>
          <a:xfrm>
            <a:off x="628650" y="2895599"/>
            <a:ext cx="3886200" cy="3281364"/>
          </a:xfrm>
        </p:spPr>
        <p:txBody>
          <a:bodyPr>
            <a:normAutofit/>
          </a:bodyPr>
          <a:lstStyle/>
          <a:p>
            <a:r>
              <a:rPr lang="en-US" sz="2400" dirty="0" smtClean="0"/>
              <a:t>Opportunity for personal control</a:t>
            </a:r>
          </a:p>
          <a:p>
            <a:r>
              <a:rPr lang="en-US" sz="2400" dirty="0" smtClean="0"/>
              <a:t>Opportunity for skill use</a:t>
            </a:r>
          </a:p>
          <a:p>
            <a:r>
              <a:rPr lang="en-US" sz="2400" dirty="0" smtClean="0"/>
              <a:t>Reasonable externally generated goals</a:t>
            </a:r>
          </a:p>
          <a:p>
            <a:r>
              <a:rPr lang="en-US" sz="2400" dirty="0" smtClean="0"/>
              <a:t>Variety</a:t>
            </a:r>
          </a:p>
          <a:p>
            <a:r>
              <a:rPr lang="en-US" sz="2400" dirty="0" smtClean="0"/>
              <a:t>Environmental clarity</a:t>
            </a:r>
          </a:p>
          <a:p>
            <a:pPr marL="0" indent="0">
              <a:buNone/>
            </a:pPr>
            <a:endParaRPr lang="en-US" sz="2400" dirty="0" smtClean="0"/>
          </a:p>
        </p:txBody>
      </p:sp>
      <p:sp>
        <p:nvSpPr>
          <p:cNvPr id="3" name="Content Placeholder 2"/>
          <p:cNvSpPr>
            <a:spLocks noGrp="1"/>
          </p:cNvSpPr>
          <p:nvPr>
            <p:ph sz="half" idx="2"/>
          </p:nvPr>
        </p:nvSpPr>
        <p:spPr>
          <a:xfrm>
            <a:off x="4629150" y="2890980"/>
            <a:ext cx="3886200" cy="3281363"/>
          </a:xfrm>
        </p:spPr>
        <p:txBody>
          <a:bodyPr>
            <a:normAutofit/>
          </a:bodyPr>
          <a:lstStyle/>
          <a:p>
            <a:r>
              <a:rPr lang="en-US" sz="2400" dirty="0" smtClean="0"/>
              <a:t>Availability of money</a:t>
            </a:r>
          </a:p>
          <a:p>
            <a:r>
              <a:rPr lang="en-US" sz="2400" dirty="0" smtClean="0"/>
              <a:t>Physical security</a:t>
            </a:r>
          </a:p>
          <a:p>
            <a:r>
              <a:rPr lang="en-US" sz="2400" dirty="0" smtClean="0"/>
              <a:t>Supportive supervision</a:t>
            </a:r>
          </a:p>
          <a:p>
            <a:r>
              <a:rPr lang="en-US" sz="2400" dirty="0" smtClean="0"/>
              <a:t>Opportunity for interpersonal contact</a:t>
            </a:r>
          </a:p>
          <a:p>
            <a:r>
              <a:rPr lang="en-US" sz="2400" dirty="0" smtClean="0"/>
              <a:t>Work is valued by society</a:t>
            </a:r>
            <a:endParaRPr lang="en-US" sz="2400" dirty="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sp>
        <p:nvSpPr>
          <p:cNvPr id="4" name="TextBox 3"/>
          <p:cNvSpPr txBox="1"/>
          <p:nvPr/>
        </p:nvSpPr>
        <p:spPr>
          <a:xfrm>
            <a:off x="2590800" y="2057400"/>
            <a:ext cx="4114800" cy="492443"/>
          </a:xfrm>
          <a:prstGeom prst="rect">
            <a:avLst/>
          </a:prstGeom>
          <a:noFill/>
          <a:ln w="12700">
            <a:solidFill>
              <a:schemeClr val="tx1"/>
            </a:solidFill>
          </a:ln>
        </p:spPr>
        <p:txBody>
          <a:bodyPr wrap="square" rtlCol="0">
            <a:spAutoFit/>
          </a:bodyPr>
          <a:lstStyle/>
          <a:p>
            <a:pPr algn="ctr"/>
            <a:r>
              <a:rPr lang="en-US" sz="2600" dirty="0" smtClean="0"/>
              <a:t>10 Elements of Well-Being</a:t>
            </a:r>
            <a:endParaRPr lang="en-US" sz="2600" dirty="0"/>
          </a:p>
        </p:txBody>
      </p:sp>
    </p:spTree>
    <p:extLst>
      <p:ext uri="{BB962C8B-B14F-4D97-AF65-F5344CB8AC3E}">
        <p14:creationId xmlns:p14="http://schemas.microsoft.com/office/powerpoint/2010/main" val="24647440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hangingPunct="0"/>
            <a:r>
              <a:rPr lang="en-US" dirty="0"/>
              <a:t>Employee Engagement </a:t>
            </a:r>
            <a:r>
              <a:rPr lang="en-US" dirty="0" smtClean="0"/>
              <a:t>and </a:t>
            </a:r>
            <a:r>
              <a:rPr lang="en-US" dirty="0"/>
              <a:t>Job Satisfaction</a:t>
            </a:r>
          </a:p>
        </p:txBody>
      </p:sp>
      <p:sp>
        <p:nvSpPr>
          <p:cNvPr id="9" name="Content Placeholder 8"/>
          <p:cNvSpPr>
            <a:spLocks noGrp="1"/>
          </p:cNvSpPr>
          <p:nvPr>
            <p:ph idx="1"/>
          </p:nvPr>
        </p:nvSpPr>
        <p:spPr/>
        <p:txBody>
          <a:bodyPr>
            <a:normAutofit/>
          </a:bodyPr>
          <a:lstStyle/>
          <a:p>
            <a:pPr marL="0" indent="0">
              <a:buNone/>
            </a:pPr>
            <a:r>
              <a:rPr lang="en-US" sz="3000" dirty="0" smtClean="0"/>
              <a:t>Leadership</a:t>
            </a:r>
          </a:p>
          <a:p>
            <a:r>
              <a:rPr lang="en-US" sz="2600" dirty="0" smtClean="0"/>
              <a:t>Key factor for fostering engaged employees and flourishing organizations</a:t>
            </a:r>
          </a:p>
          <a:p>
            <a:r>
              <a:rPr lang="en-US" sz="2600" dirty="0" smtClean="0"/>
              <a:t>Great Person theories: Heroic individuals </a:t>
            </a:r>
            <a:r>
              <a:rPr lang="en-US" sz="2600" dirty="0" smtClean="0"/>
              <a:t>successfully </a:t>
            </a:r>
            <a:r>
              <a:rPr lang="en-US" sz="2600" dirty="0"/>
              <a:t>motivate </a:t>
            </a:r>
            <a:r>
              <a:rPr lang="en-US" sz="2600" dirty="0" smtClean="0"/>
              <a:t>others; “leaders are born, not made”</a:t>
            </a:r>
            <a:endParaRPr lang="en-US" sz="2600" dirty="0" smtClean="0"/>
          </a:p>
          <a:p>
            <a:r>
              <a:rPr lang="en-US" sz="2600" dirty="0"/>
              <a:t>T</a:t>
            </a:r>
            <a:r>
              <a:rPr lang="en-US" sz="2600" dirty="0" smtClean="0"/>
              <a:t>ransformational </a:t>
            </a:r>
            <a:r>
              <a:rPr lang="en-US" sz="2600" dirty="0"/>
              <a:t>leadership </a:t>
            </a:r>
            <a:r>
              <a:rPr lang="en-US" sz="2600" dirty="0" smtClean="0"/>
              <a:t>approach</a:t>
            </a:r>
          </a:p>
          <a:p>
            <a:pPr lvl="1"/>
            <a:r>
              <a:rPr lang="en-US" sz="2300" dirty="0" smtClean="0"/>
              <a:t>Transformational leaders increase self-confidence, intrinsic motivation, and self-expectation among group leaders</a:t>
            </a:r>
            <a:endParaRPr lang="en-US" sz="23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7428489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hangingPunct="0"/>
            <a:r>
              <a:rPr lang="en-US" dirty="0"/>
              <a:t>Employee Engagement </a:t>
            </a:r>
            <a:r>
              <a:rPr lang="en-US" dirty="0" smtClean="0"/>
              <a:t>and </a:t>
            </a:r>
            <a:r>
              <a:rPr lang="en-US" dirty="0"/>
              <a:t>Job Satisfaction</a:t>
            </a:r>
          </a:p>
        </p:txBody>
      </p:sp>
      <p:sp>
        <p:nvSpPr>
          <p:cNvPr id="9" name="Content Placeholder 8"/>
          <p:cNvSpPr>
            <a:spLocks noGrp="1"/>
          </p:cNvSpPr>
          <p:nvPr>
            <p:ph idx="1"/>
          </p:nvPr>
        </p:nvSpPr>
        <p:spPr>
          <a:xfrm>
            <a:off x="457200" y="2209800"/>
            <a:ext cx="8058150" cy="4043363"/>
          </a:xfrm>
        </p:spPr>
        <p:txBody>
          <a:bodyPr>
            <a:normAutofit fontScale="92500" lnSpcReduction="20000"/>
          </a:bodyPr>
          <a:lstStyle/>
          <a:p>
            <a:pPr marL="0" indent="0">
              <a:buNone/>
            </a:pPr>
            <a:r>
              <a:rPr lang="en-US" sz="3000" dirty="0" smtClean="0"/>
              <a:t>Transformational Leadership</a:t>
            </a:r>
            <a:endParaRPr lang="en-US" sz="3000" dirty="0" smtClean="0"/>
          </a:p>
          <a:p>
            <a:pPr marL="0" indent="0">
              <a:buNone/>
            </a:pPr>
            <a:r>
              <a:rPr lang="en-US" sz="2600" dirty="0" smtClean="0"/>
              <a:t>How are transformational leaders effective?</a:t>
            </a:r>
          </a:p>
          <a:p>
            <a:r>
              <a:rPr lang="en-US" sz="2600" dirty="0" smtClean="0"/>
              <a:t>Leaders posses a vision that is discrepant from the status quo, resonates with followers</a:t>
            </a:r>
          </a:p>
          <a:p>
            <a:r>
              <a:rPr lang="en-US" sz="2600" dirty="0" smtClean="0"/>
              <a:t>Leaders have optimism and excitement about future</a:t>
            </a:r>
          </a:p>
          <a:p>
            <a:r>
              <a:rPr lang="en-US" sz="2600" dirty="0" smtClean="0"/>
              <a:t>Leaders value individuals for unique talents and seek to maximize their self-actualization</a:t>
            </a:r>
          </a:p>
          <a:p>
            <a:r>
              <a:rPr lang="en-US" sz="2600" dirty="0" smtClean="0"/>
              <a:t>High in dedication and hard work</a:t>
            </a:r>
          </a:p>
          <a:p>
            <a:r>
              <a:rPr lang="en-US" sz="2600" dirty="0" smtClean="0"/>
              <a:t>High integrity</a:t>
            </a:r>
          </a:p>
          <a:p>
            <a:r>
              <a:rPr lang="en-US" sz="2600" dirty="0" smtClean="0"/>
              <a:t>Provide clear directives and specific feedback</a:t>
            </a:r>
          </a:p>
          <a:p>
            <a:r>
              <a:rPr lang="en-US" sz="2600" dirty="0" smtClean="0"/>
              <a:t>Possess charisma</a:t>
            </a:r>
            <a:endParaRPr lang="en-US" sz="26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23</a:t>
            </a:fld>
            <a:endParaRPr lang="en-US"/>
          </a:p>
        </p:txBody>
      </p:sp>
      <p:pic>
        <p:nvPicPr>
          <p:cNvPr id="3" name="Picture 2"/>
          <p:cNvPicPr>
            <a:picLocks noChangeAspect="1"/>
          </p:cNvPicPr>
          <p:nvPr/>
        </p:nvPicPr>
        <p:blipFill>
          <a:blip r:embed="rId3"/>
          <a:stretch>
            <a:fillRect/>
          </a:stretch>
        </p:blipFill>
        <p:spPr>
          <a:xfrm>
            <a:off x="6115050" y="1295400"/>
            <a:ext cx="2828925" cy="1619250"/>
          </a:xfrm>
          <a:prstGeom prst="rect">
            <a:avLst/>
          </a:prstGeom>
        </p:spPr>
      </p:pic>
    </p:spTree>
    <p:extLst>
      <p:ext uri="{BB962C8B-B14F-4D97-AF65-F5344CB8AC3E}">
        <p14:creationId xmlns:p14="http://schemas.microsoft.com/office/powerpoint/2010/main" val="3501713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Careers </a:t>
            </a:r>
            <a:r>
              <a:rPr lang="en-US" dirty="0" smtClean="0"/>
              <a:t>That Use </a:t>
            </a:r>
            <a:r>
              <a:rPr lang="en-US" dirty="0"/>
              <a:t>Positive Psychology</a:t>
            </a:r>
            <a:endParaRPr lang="en-US" sz="4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pic>
        <p:nvPicPr>
          <p:cNvPr id="2" name="Picture 1"/>
          <p:cNvPicPr>
            <a:picLocks noChangeAspect="1"/>
          </p:cNvPicPr>
          <p:nvPr/>
        </p:nvPicPr>
        <p:blipFill>
          <a:blip r:embed="rId3"/>
          <a:stretch>
            <a:fillRect/>
          </a:stretch>
        </p:blipFill>
        <p:spPr>
          <a:xfrm>
            <a:off x="4953000" y="1794095"/>
            <a:ext cx="3300412" cy="1651415"/>
          </a:xfrm>
          <a:prstGeom prst="rect">
            <a:avLst/>
          </a:prstGeom>
        </p:spPr>
      </p:pic>
      <p:pic>
        <p:nvPicPr>
          <p:cNvPr id="7" name="Picture 6"/>
          <p:cNvPicPr>
            <a:picLocks noChangeAspect="1"/>
          </p:cNvPicPr>
          <p:nvPr/>
        </p:nvPicPr>
        <p:blipFill>
          <a:blip r:embed="rId4"/>
          <a:stretch>
            <a:fillRect/>
          </a:stretch>
        </p:blipFill>
        <p:spPr>
          <a:xfrm>
            <a:off x="914400" y="1794095"/>
            <a:ext cx="2857500" cy="1600200"/>
          </a:xfrm>
          <a:prstGeom prst="rect">
            <a:avLst/>
          </a:prstGeom>
        </p:spPr>
      </p:pic>
    </p:spTree>
    <p:extLst>
      <p:ext uri="{BB962C8B-B14F-4D97-AF65-F5344CB8AC3E}">
        <p14:creationId xmlns:p14="http://schemas.microsoft.com/office/powerpoint/2010/main" val="276170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Careers </a:t>
            </a:r>
            <a:r>
              <a:rPr lang="en-US" sz="4000" dirty="0" smtClean="0"/>
              <a:t>That Use </a:t>
            </a:r>
            <a:r>
              <a:rPr lang="en-US" sz="4000" dirty="0"/>
              <a:t>Positive Psychology</a:t>
            </a:r>
          </a:p>
        </p:txBody>
      </p:sp>
      <p:sp>
        <p:nvSpPr>
          <p:cNvPr id="4" name="Content Placeholder 3"/>
          <p:cNvSpPr>
            <a:spLocks noGrp="1"/>
          </p:cNvSpPr>
          <p:nvPr>
            <p:ph idx="1"/>
          </p:nvPr>
        </p:nvSpPr>
        <p:spPr>
          <a:xfrm>
            <a:off x="628650" y="1447800"/>
            <a:ext cx="7886700" cy="4351338"/>
          </a:xfrm>
        </p:spPr>
        <p:txBody>
          <a:bodyPr>
            <a:noAutofit/>
          </a:bodyPr>
          <a:lstStyle/>
          <a:p>
            <a:pPr marL="0" indent="0">
              <a:buNone/>
            </a:pPr>
            <a:r>
              <a:rPr lang="en-US" sz="3000" dirty="0"/>
              <a:t>Positive </a:t>
            </a:r>
            <a:r>
              <a:rPr lang="en-US" sz="3000" dirty="0" smtClean="0"/>
              <a:t>Psychotherapy</a:t>
            </a:r>
            <a:endParaRPr lang="en-US" sz="3000" dirty="0" smtClean="0"/>
          </a:p>
          <a:p>
            <a:r>
              <a:rPr lang="en-US" sz="3000" dirty="0" smtClean="0"/>
              <a:t>Focus </a:t>
            </a:r>
            <a:r>
              <a:rPr lang="en-US" sz="3000" dirty="0" smtClean="0"/>
              <a:t>on </a:t>
            </a:r>
            <a:r>
              <a:rPr lang="en-US" sz="3000" dirty="0" smtClean="0"/>
              <a:t>enhancing </a:t>
            </a:r>
            <a:r>
              <a:rPr lang="en-US" sz="3000" dirty="0"/>
              <a:t>of positive </a:t>
            </a:r>
            <a:r>
              <a:rPr lang="en-US" sz="3000" dirty="0" smtClean="0"/>
              <a:t>traits, building strengths, helping clients find </a:t>
            </a:r>
            <a:r>
              <a:rPr lang="en-US" sz="3000" dirty="0"/>
              <a:t>untapped resources for positive </a:t>
            </a:r>
            <a:r>
              <a:rPr lang="en-US" sz="3000" dirty="0" smtClean="0"/>
              <a:t>change</a:t>
            </a:r>
          </a:p>
          <a:p>
            <a:r>
              <a:rPr lang="en-US" sz="3000" dirty="0"/>
              <a:t>S</a:t>
            </a:r>
            <a:r>
              <a:rPr lang="en-US" sz="3000" dirty="0" smtClean="0"/>
              <a:t>olution-focused </a:t>
            </a:r>
            <a:r>
              <a:rPr lang="en-US" sz="3000" dirty="0" smtClean="0"/>
              <a:t>therapy</a:t>
            </a:r>
          </a:p>
          <a:p>
            <a:pPr lvl="1"/>
            <a:r>
              <a:rPr lang="en-US" sz="2700" dirty="0" smtClean="0"/>
              <a:t>Help clients find strengths</a:t>
            </a:r>
          </a:p>
          <a:p>
            <a:pPr lvl="1"/>
            <a:r>
              <a:rPr lang="en-US" sz="2700" dirty="0" smtClean="0"/>
              <a:t>Set realistic goals for newer healthy behaviors</a:t>
            </a:r>
            <a:endParaRPr lang="en-US" sz="2700" dirty="0" smtClean="0"/>
          </a:p>
          <a:p>
            <a:r>
              <a:rPr lang="en-US" sz="3000" dirty="0"/>
              <a:t>Well-being therapy </a:t>
            </a:r>
            <a:endParaRPr lang="en-US" sz="3000" dirty="0" smtClean="0"/>
          </a:p>
          <a:p>
            <a:pPr lvl="1"/>
            <a:r>
              <a:rPr lang="en-US" sz="2700" dirty="0" smtClean="0"/>
              <a:t>Help clients restructure the way they think about aspects of their lives</a:t>
            </a:r>
            <a:endParaRPr lang="en-US" sz="27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808904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Careers </a:t>
            </a:r>
            <a:r>
              <a:rPr lang="en-US" sz="4000" dirty="0" smtClean="0"/>
              <a:t>That Use </a:t>
            </a:r>
            <a:r>
              <a:rPr lang="en-US" sz="4000" dirty="0"/>
              <a:t>Positive Psychology</a:t>
            </a:r>
          </a:p>
        </p:txBody>
      </p:sp>
      <p:sp>
        <p:nvSpPr>
          <p:cNvPr id="4" name="Content Placeholder 3"/>
          <p:cNvSpPr>
            <a:spLocks noGrp="1"/>
          </p:cNvSpPr>
          <p:nvPr>
            <p:ph idx="1"/>
          </p:nvPr>
        </p:nvSpPr>
        <p:spPr>
          <a:xfrm>
            <a:off x="628650" y="1447800"/>
            <a:ext cx="7886700" cy="4351338"/>
          </a:xfrm>
        </p:spPr>
        <p:txBody>
          <a:bodyPr>
            <a:noAutofit/>
          </a:bodyPr>
          <a:lstStyle/>
          <a:p>
            <a:pPr marL="0" indent="0">
              <a:buNone/>
            </a:pPr>
            <a:r>
              <a:rPr lang="en-US" sz="3000" dirty="0"/>
              <a:t>Positive </a:t>
            </a:r>
            <a:r>
              <a:rPr lang="en-US" sz="3000" dirty="0" smtClean="0"/>
              <a:t>Psychotherapy</a:t>
            </a:r>
            <a:endParaRPr lang="en-US" sz="3000" dirty="0" smtClean="0"/>
          </a:p>
          <a:p>
            <a:r>
              <a:rPr lang="en-US" sz="3000" dirty="0" smtClean="0"/>
              <a:t>Acceptance </a:t>
            </a:r>
            <a:r>
              <a:rPr lang="en-US" sz="3000" dirty="0"/>
              <a:t>and commitment therapy </a:t>
            </a:r>
            <a:r>
              <a:rPr lang="en-US" sz="3000" dirty="0" smtClean="0"/>
              <a:t>ACT</a:t>
            </a:r>
          </a:p>
          <a:p>
            <a:pPr lvl="1"/>
            <a:r>
              <a:rPr lang="en-US" sz="2700" dirty="0" smtClean="0"/>
              <a:t>Teaches how to actively accept and embrace experiences with mindful awareness and equanimity, to commit to building best life, and to operate from their core values</a:t>
            </a:r>
            <a:endParaRPr lang="en-US" sz="27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977424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Careers </a:t>
            </a:r>
            <a:r>
              <a:rPr lang="en-US" sz="4000" dirty="0" smtClean="0"/>
              <a:t>That Use </a:t>
            </a:r>
            <a:r>
              <a:rPr lang="en-US" sz="4000" dirty="0"/>
              <a:t>Positive Psychology</a:t>
            </a:r>
          </a:p>
        </p:txBody>
      </p:sp>
      <p:sp>
        <p:nvSpPr>
          <p:cNvPr id="4" name="Content Placeholder 3"/>
          <p:cNvSpPr>
            <a:spLocks noGrp="1"/>
          </p:cNvSpPr>
          <p:nvPr>
            <p:ph idx="1"/>
          </p:nvPr>
        </p:nvSpPr>
        <p:spPr>
          <a:xfrm>
            <a:off x="628650" y="1825625"/>
            <a:ext cx="8134350" cy="4351338"/>
          </a:xfrm>
        </p:spPr>
        <p:txBody>
          <a:bodyPr>
            <a:noAutofit/>
          </a:bodyPr>
          <a:lstStyle/>
          <a:p>
            <a:pPr marL="0" indent="0">
              <a:buNone/>
            </a:pPr>
            <a:r>
              <a:rPr lang="en-US" sz="3000" dirty="0"/>
              <a:t>Positive p</a:t>
            </a:r>
            <a:r>
              <a:rPr lang="en-US" sz="3000" dirty="0" smtClean="0"/>
              <a:t>sychotherapy: </a:t>
            </a:r>
            <a:r>
              <a:rPr lang="en-US" sz="3000" dirty="0"/>
              <a:t>Positive clinical psychology</a:t>
            </a:r>
            <a:r>
              <a:rPr lang="en-US" sz="3000" b="1" dirty="0"/>
              <a:t> </a:t>
            </a:r>
            <a:endParaRPr lang="en-US" sz="3000" dirty="0"/>
          </a:p>
          <a:p>
            <a:r>
              <a:rPr lang="en-US" sz="2800" dirty="0"/>
              <a:t>F</a:t>
            </a:r>
            <a:r>
              <a:rPr lang="en-US" sz="2800" dirty="0" smtClean="0"/>
              <a:t>ocusing </a:t>
            </a:r>
            <a:r>
              <a:rPr lang="en-US" sz="2800" dirty="0"/>
              <a:t>on strengths and </a:t>
            </a:r>
            <a:r>
              <a:rPr lang="en-US" sz="2800" dirty="0" smtClean="0"/>
              <a:t>competencies </a:t>
            </a:r>
            <a:r>
              <a:rPr lang="en-US" sz="2800" dirty="0" smtClean="0"/>
              <a:t>as foundation for </a:t>
            </a:r>
            <a:r>
              <a:rPr lang="en-US" sz="2800" dirty="0" smtClean="0"/>
              <a:t>psychotherapy work</a:t>
            </a:r>
            <a:endParaRPr lang="en-US" sz="2800" dirty="0" smtClean="0"/>
          </a:p>
          <a:p>
            <a:r>
              <a:rPr lang="en-US" sz="2800" dirty="0"/>
              <a:t>S</a:t>
            </a:r>
            <a:r>
              <a:rPr lang="en-US" sz="2800" dirty="0" smtClean="0"/>
              <a:t>trengths of </a:t>
            </a:r>
            <a:r>
              <a:rPr lang="en-US" sz="2800" dirty="0"/>
              <a:t>all effective </a:t>
            </a:r>
            <a:r>
              <a:rPr lang="en-US" sz="2800" dirty="0" smtClean="0"/>
              <a:t>therapy: instill </a:t>
            </a:r>
            <a:r>
              <a:rPr lang="en-US" sz="2800" i="1" dirty="0" smtClean="0"/>
              <a:t>hope</a:t>
            </a:r>
            <a:r>
              <a:rPr lang="en-US" sz="2800" dirty="0" smtClean="0"/>
              <a:t> </a:t>
            </a:r>
          </a:p>
          <a:p>
            <a:pPr lvl="1"/>
            <a:r>
              <a:rPr lang="en-US" sz="2800" dirty="0" smtClean="0"/>
              <a:t>Additionally: instill courage, insight, optimism, authenticity, perseverance, and ability to dispute one’s own negative thinking</a:t>
            </a:r>
            <a:endParaRPr lang="en-US" sz="2800" dirty="0" smtClean="0"/>
          </a:p>
          <a:p>
            <a:r>
              <a:rPr lang="en-US" sz="2800" dirty="0" smtClean="0"/>
              <a:t>Such interventions increase well-being, </a:t>
            </a:r>
            <a:r>
              <a:rPr lang="en-US" sz="2800" dirty="0"/>
              <a:t>decrease symptoms of depression</a:t>
            </a:r>
            <a:endParaRPr lang="en-US" sz="28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279489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Careers </a:t>
            </a:r>
            <a:r>
              <a:rPr lang="en-US" dirty="0" smtClean="0"/>
              <a:t>That Use </a:t>
            </a:r>
            <a:r>
              <a:rPr lang="en-US" dirty="0"/>
              <a:t>Positive Psychology</a:t>
            </a:r>
          </a:p>
        </p:txBody>
      </p:sp>
      <p:sp>
        <p:nvSpPr>
          <p:cNvPr id="4" name="Content Placeholder 3"/>
          <p:cNvSpPr>
            <a:spLocks noGrp="1"/>
          </p:cNvSpPr>
          <p:nvPr>
            <p:ph idx="1"/>
          </p:nvPr>
        </p:nvSpPr>
        <p:spPr/>
        <p:txBody>
          <a:bodyPr>
            <a:normAutofit/>
          </a:bodyPr>
          <a:lstStyle/>
          <a:p>
            <a:pPr marL="0" indent="0">
              <a:buNone/>
            </a:pPr>
            <a:r>
              <a:rPr lang="en-US" sz="3000" dirty="0" smtClean="0"/>
              <a:t>Positive psychotherapy: Life </a:t>
            </a:r>
            <a:r>
              <a:rPr lang="en-US" sz="3000" dirty="0"/>
              <a:t>coaching</a:t>
            </a:r>
            <a:r>
              <a:rPr lang="en-US" sz="3000" b="1" dirty="0"/>
              <a:t> </a:t>
            </a:r>
            <a:endParaRPr lang="en-US" sz="3000" b="1" dirty="0" smtClean="0"/>
          </a:p>
          <a:p>
            <a:r>
              <a:rPr lang="en-US" sz="3000" dirty="0" smtClean="0"/>
              <a:t>Consultant </a:t>
            </a:r>
            <a:r>
              <a:rPr lang="en-US" sz="3000" dirty="0"/>
              <a:t>to help </a:t>
            </a:r>
            <a:r>
              <a:rPr lang="en-US" sz="3000" dirty="0" smtClean="0"/>
              <a:t>attain goals</a:t>
            </a:r>
            <a:endParaRPr lang="en-US" sz="3000" dirty="0"/>
          </a:p>
          <a:p>
            <a:r>
              <a:rPr lang="en-US" sz="3000" dirty="0" smtClean="0"/>
              <a:t>Help reach a major decision, mark a new direction, find better </a:t>
            </a:r>
            <a:r>
              <a:rPr lang="en-US" sz="3000" dirty="0"/>
              <a:t>way to </a:t>
            </a:r>
            <a:r>
              <a:rPr lang="en-US" sz="3000" dirty="0" smtClean="0"/>
              <a:t>personal fulfillment</a:t>
            </a:r>
          </a:p>
          <a:p>
            <a:r>
              <a:rPr lang="en-US" sz="3000" dirty="0" smtClean="0"/>
              <a:t>No </a:t>
            </a:r>
            <a:r>
              <a:rPr lang="en-US" sz="3000" dirty="0"/>
              <a:t>consistent standards for certification or training </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266068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Careers </a:t>
            </a:r>
            <a:r>
              <a:rPr lang="en-US" dirty="0" smtClean="0"/>
              <a:t>That Use </a:t>
            </a:r>
            <a:r>
              <a:rPr lang="en-US" dirty="0"/>
              <a:t>Positive Psychology</a:t>
            </a:r>
          </a:p>
        </p:txBody>
      </p:sp>
      <p:sp>
        <p:nvSpPr>
          <p:cNvPr id="4" name="Content Placeholder 3"/>
          <p:cNvSpPr>
            <a:spLocks noGrp="1"/>
          </p:cNvSpPr>
          <p:nvPr>
            <p:ph idx="1"/>
          </p:nvPr>
        </p:nvSpPr>
        <p:spPr/>
        <p:txBody>
          <a:bodyPr>
            <a:normAutofit/>
          </a:bodyPr>
          <a:lstStyle/>
          <a:p>
            <a:pPr marL="0" indent="0">
              <a:buNone/>
            </a:pPr>
            <a:r>
              <a:rPr lang="en-US" sz="3000" dirty="0"/>
              <a:t>Positive </a:t>
            </a:r>
            <a:r>
              <a:rPr lang="en-US" sz="3000" dirty="0"/>
              <a:t>P</a:t>
            </a:r>
            <a:r>
              <a:rPr lang="en-US" sz="3000" dirty="0" smtClean="0"/>
              <a:t>sychology </a:t>
            </a:r>
            <a:r>
              <a:rPr lang="en-US" sz="3000" dirty="0"/>
              <a:t>in </a:t>
            </a:r>
            <a:r>
              <a:rPr lang="en-US" sz="3000" dirty="0" smtClean="0"/>
              <a:t>Schools</a:t>
            </a:r>
            <a:endParaRPr lang="en-US" sz="3000" dirty="0" smtClean="0"/>
          </a:p>
          <a:p>
            <a:r>
              <a:rPr lang="en-US" sz="3000" dirty="0" smtClean="0"/>
              <a:t>John Dewey</a:t>
            </a:r>
          </a:p>
          <a:p>
            <a:pPr lvl="1"/>
            <a:r>
              <a:rPr lang="en-US" sz="2700" dirty="0" smtClean="0"/>
              <a:t>Argued schools should be places that foster a desire to learn, expand one’s potentials, and instill a desire to live and work cooperatively with others</a:t>
            </a:r>
            <a:endParaRPr lang="en-US" sz="2700" dirty="0" smtClean="0"/>
          </a:p>
          <a:p>
            <a:r>
              <a:rPr lang="en-US" sz="3000" dirty="0" smtClean="0"/>
              <a:t>Dewey’s ideas + </a:t>
            </a:r>
            <a:r>
              <a:rPr lang="en-US" sz="3000" dirty="0" err="1" smtClean="0"/>
              <a:t>PosPsyc</a:t>
            </a:r>
            <a:r>
              <a:rPr lang="en-US" sz="3000" dirty="0" smtClean="0"/>
              <a:t>  		 IPEN</a:t>
            </a:r>
          </a:p>
          <a:p>
            <a:r>
              <a:rPr lang="en-US" sz="3000" dirty="0" smtClean="0"/>
              <a:t>International Positive Education Network</a:t>
            </a:r>
          </a:p>
          <a:p>
            <a:r>
              <a:rPr lang="en-US" sz="3000" dirty="0" smtClean="0"/>
              <a:t>Goals </a:t>
            </a:r>
            <a:r>
              <a:rPr lang="en-US" sz="3000" dirty="0" smtClean="0"/>
              <a:t>of IPEN</a:t>
            </a: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pic>
        <p:nvPicPr>
          <p:cNvPr id="2" name="Picture 1"/>
          <p:cNvPicPr>
            <a:picLocks noChangeAspect="1"/>
          </p:cNvPicPr>
          <p:nvPr/>
        </p:nvPicPr>
        <p:blipFill>
          <a:blip r:embed="rId3"/>
          <a:stretch>
            <a:fillRect/>
          </a:stretch>
        </p:blipFill>
        <p:spPr>
          <a:xfrm>
            <a:off x="7315200" y="762000"/>
            <a:ext cx="1447800" cy="1447800"/>
          </a:xfrm>
          <a:prstGeom prst="rect">
            <a:avLst/>
          </a:prstGeom>
        </p:spPr>
      </p:pic>
      <p:sp>
        <p:nvSpPr>
          <p:cNvPr id="7" name="Right Arrow 6"/>
          <p:cNvSpPr/>
          <p:nvPr/>
        </p:nvSpPr>
        <p:spPr>
          <a:xfrm>
            <a:off x="4876800" y="41148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73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628650" y="533400"/>
            <a:ext cx="7886700" cy="1157289"/>
          </a:xfrm>
        </p:spPr>
        <p:txBody>
          <a:bodyPr>
            <a:noAutofit/>
          </a:bodyPr>
          <a:lstStyle/>
          <a:p>
            <a:pPr hangingPunct="0"/>
            <a:r>
              <a:rPr lang="en-US" dirty="0"/>
              <a:t>Employee Engagement </a:t>
            </a:r>
            <a:r>
              <a:rPr lang="en-US" dirty="0" smtClean="0"/>
              <a:t>and </a:t>
            </a:r>
            <a:r>
              <a:rPr lang="en-US" dirty="0"/>
              <a:t>Job Satisfaction</a:t>
            </a:r>
          </a:p>
        </p:txBody>
      </p:sp>
      <p:sp>
        <p:nvSpPr>
          <p:cNvPr id="9" name="Content Placeholder 8"/>
          <p:cNvSpPr>
            <a:spLocks noGrp="1"/>
          </p:cNvSpPr>
          <p:nvPr>
            <p:ph idx="1"/>
          </p:nvPr>
        </p:nvSpPr>
        <p:spPr>
          <a:xfrm>
            <a:off x="628650" y="1825625"/>
            <a:ext cx="8134350" cy="4351338"/>
          </a:xfrm>
        </p:spPr>
        <p:txBody>
          <a:bodyPr>
            <a:noAutofit/>
          </a:bodyPr>
          <a:lstStyle/>
          <a:p>
            <a:pPr marL="0" indent="0">
              <a:buNone/>
            </a:pPr>
            <a:r>
              <a:rPr lang="en-US" sz="3000" dirty="0"/>
              <a:t>What promotes employee </a:t>
            </a:r>
            <a:r>
              <a:rPr lang="en-US" sz="3000" dirty="0" smtClean="0"/>
              <a:t>engagement?</a:t>
            </a:r>
            <a:endParaRPr lang="en-US" sz="3000" dirty="0"/>
          </a:p>
          <a:p>
            <a:pPr marL="0" indent="0">
              <a:buNone/>
            </a:pPr>
            <a:r>
              <a:rPr lang="en-US" sz="3000" dirty="0"/>
              <a:t>Positive emotions and </a:t>
            </a:r>
            <a:r>
              <a:rPr lang="en-US" sz="3000" dirty="0" smtClean="0"/>
              <a:t>work</a:t>
            </a:r>
            <a:endParaRPr lang="en-US" sz="3000" dirty="0"/>
          </a:p>
          <a:p>
            <a:r>
              <a:rPr lang="en-US" sz="3000" dirty="0" smtClean="0"/>
              <a:t>Positive emotionality disposition</a:t>
            </a:r>
          </a:p>
          <a:p>
            <a:pPr lvl="1"/>
            <a:r>
              <a:rPr lang="en-US" sz="2700" dirty="0" smtClean="0"/>
              <a:t>High…more enthusiastic, energetic, excited about job, report higher JS</a:t>
            </a:r>
          </a:p>
          <a:p>
            <a:pPr lvl="1"/>
            <a:r>
              <a:rPr lang="en-US" sz="2700" dirty="0" smtClean="0"/>
              <a:t>Zest, or approach life with anticipation, energy, excitement, a form of positive emotionality, predicts seeing work as calling and JS</a:t>
            </a:r>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2280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Careers </a:t>
            </a:r>
            <a:r>
              <a:rPr lang="en-US" dirty="0" smtClean="0"/>
              <a:t>That Use </a:t>
            </a:r>
            <a:r>
              <a:rPr lang="en-US" dirty="0"/>
              <a:t>Positive Psychology</a:t>
            </a:r>
          </a:p>
        </p:txBody>
      </p:sp>
      <p:sp>
        <p:nvSpPr>
          <p:cNvPr id="4" name="Content Placeholder 3"/>
          <p:cNvSpPr>
            <a:spLocks noGrp="1"/>
          </p:cNvSpPr>
          <p:nvPr>
            <p:ph idx="1"/>
          </p:nvPr>
        </p:nvSpPr>
        <p:spPr>
          <a:xfrm>
            <a:off x="628650" y="2209799"/>
            <a:ext cx="7886700" cy="3967163"/>
          </a:xfrm>
        </p:spPr>
        <p:txBody>
          <a:bodyPr>
            <a:normAutofit/>
          </a:bodyPr>
          <a:lstStyle/>
          <a:p>
            <a:pPr marL="0" indent="0">
              <a:buNone/>
            </a:pPr>
            <a:r>
              <a:rPr lang="en-US" sz="3000" dirty="0"/>
              <a:t>Positive </a:t>
            </a:r>
            <a:r>
              <a:rPr lang="en-US" sz="3000" dirty="0"/>
              <a:t>P</a:t>
            </a:r>
            <a:r>
              <a:rPr lang="en-US" sz="3000" dirty="0" smtClean="0"/>
              <a:t>sychology </a:t>
            </a:r>
            <a:r>
              <a:rPr lang="en-US" sz="3000" dirty="0"/>
              <a:t>in </a:t>
            </a:r>
            <a:r>
              <a:rPr lang="en-US" sz="3000" dirty="0" smtClean="0"/>
              <a:t>Schools</a:t>
            </a:r>
            <a:endParaRPr lang="en-US" sz="3000" dirty="0" smtClean="0"/>
          </a:p>
          <a:p>
            <a:r>
              <a:rPr lang="en-US" sz="3000" dirty="0" smtClean="0"/>
              <a:t>Goals </a:t>
            </a:r>
            <a:r>
              <a:rPr lang="en-US" sz="3000" dirty="0" smtClean="0"/>
              <a:t>of IPEN</a:t>
            </a:r>
          </a:p>
          <a:p>
            <a:pPr lvl="1"/>
            <a:r>
              <a:rPr lang="en-US" sz="2700" dirty="0" smtClean="0"/>
              <a:t>Fulfill intellectual potential of students</a:t>
            </a:r>
          </a:p>
          <a:p>
            <a:pPr lvl="1"/>
            <a:r>
              <a:rPr lang="en-US" sz="2700" dirty="0" smtClean="0"/>
              <a:t>Develop character strengths</a:t>
            </a:r>
          </a:p>
          <a:p>
            <a:pPr lvl="1"/>
            <a:r>
              <a:rPr lang="en-US" sz="2700" dirty="0" smtClean="0"/>
              <a:t>Support collaboration</a:t>
            </a:r>
          </a:p>
          <a:p>
            <a:pPr lvl="1"/>
            <a:r>
              <a:rPr lang="en-US" sz="2700" dirty="0" smtClean="0"/>
              <a:t>Change government education policy</a:t>
            </a:r>
            <a:endParaRPr lang="en-US" sz="27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pic>
        <p:nvPicPr>
          <p:cNvPr id="8" name="Picture 7"/>
          <p:cNvPicPr>
            <a:picLocks noChangeAspect="1"/>
          </p:cNvPicPr>
          <p:nvPr/>
        </p:nvPicPr>
        <p:blipFill>
          <a:blip r:embed="rId3"/>
          <a:stretch>
            <a:fillRect/>
          </a:stretch>
        </p:blipFill>
        <p:spPr>
          <a:xfrm>
            <a:off x="5715000" y="1371600"/>
            <a:ext cx="3213104" cy="1807371"/>
          </a:xfrm>
          <a:prstGeom prst="rect">
            <a:avLst/>
          </a:prstGeom>
        </p:spPr>
      </p:pic>
      <p:pic>
        <p:nvPicPr>
          <p:cNvPr id="10" name="Picture 9"/>
          <p:cNvPicPr>
            <a:picLocks noChangeAspect="1"/>
          </p:cNvPicPr>
          <p:nvPr/>
        </p:nvPicPr>
        <p:blipFill>
          <a:blip r:embed="rId4"/>
          <a:stretch>
            <a:fillRect/>
          </a:stretch>
        </p:blipFill>
        <p:spPr>
          <a:xfrm>
            <a:off x="2226469" y="4989003"/>
            <a:ext cx="4691062" cy="1549910"/>
          </a:xfrm>
          <a:prstGeom prst="rect">
            <a:avLst/>
          </a:prstGeom>
        </p:spPr>
      </p:pic>
    </p:spTree>
    <p:extLst>
      <p:ext uri="{BB962C8B-B14F-4D97-AF65-F5344CB8AC3E}">
        <p14:creationId xmlns:p14="http://schemas.microsoft.com/office/powerpoint/2010/main" val="3926796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Careers </a:t>
            </a:r>
            <a:r>
              <a:rPr lang="en-US" dirty="0" smtClean="0"/>
              <a:t>That Use </a:t>
            </a:r>
            <a:r>
              <a:rPr lang="en-US" dirty="0"/>
              <a:t>Positive Psychology</a:t>
            </a:r>
          </a:p>
        </p:txBody>
      </p:sp>
      <p:sp>
        <p:nvSpPr>
          <p:cNvPr id="4" name="Content Placeholder 3"/>
          <p:cNvSpPr>
            <a:spLocks noGrp="1"/>
          </p:cNvSpPr>
          <p:nvPr>
            <p:ph idx="1"/>
          </p:nvPr>
        </p:nvSpPr>
        <p:spPr/>
        <p:txBody>
          <a:bodyPr>
            <a:normAutofit/>
          </a:bodyPr>
          <a:lstStyle/>
          <a:p>
            <a:pPr marL="0" indent="0">
              <a:buNone/>
            </a:pPr>
            <a:r>
              <a:rPr lang="en-US" sz="3000" dirty="0"/>
              <a:t>Social </a:t>
            </a:r>
            <a:r>
              <a:rPr lang="en-US" sz="3000" dirty="0" smtClean="0"/>
              <a:t>entrepreneurs</a:t>
            </a:r>
          </a:p>
          <a:p>
            <a:r>
              <a:rPr lang="en-US" sz="3000" dirty="0" smtClean="0"/>
              <a:t>Create </a:t>
            </a:r>
            <a:r>
              <a:rPr lang="en-US" sz="3000" dirty="0"/>
              <a:t>solutions that have social </a:t>
            </a:r>
            <a:r>
              <a:rPr lang="en-US" sz="3000" dirty="0" smtClean="0"/>
              <a:t>value</a:t>
            </a:r>
          </a:p>
          <a:p>
            <a:r>
              <a:rPr lang="en-US" sz="3000" dirty="0" smtClean="0"/>
              <a:t>Socially responsible </a:t>
            </a:r>
          </a:p>
          <a:p>
            <a:r>
              <a:rPr lang="en-US" sz="3000" dirty="0" smtClean="0"/>
              <a:t>Encourage </a:t>
            </a:r>
            <a:r>
              <a:rPr lang="en-US" sz="3000" dirty="0"/>
              <a:t>social </a:t>
            </a:r>
            <a:r>
              <a:rPr lang="en-US" sz="3000" dirty="0" smtClean="0"/>
              <a:t>transformation</a:t>
            </a:r>
          </a:p>
          <a:p>
            <a:r>
              <a:rPr lang="en-US" sz="3000" dirty="0" smtClean="0"/>
              <a:t>Qualities of social entrepreneurs</a:t>
            </a:r>
          </a:p>
          <a:p>
            <a:pPr lvl="1">
              <a:buFont typeface="Arial" panose="020B0604020202020204" pitchFamily="34" charset="0"/>
              <a:buChar char="─"/>
            </a:pPr>
            <a:r>
              <a:rPr lang="en-US" sz="3000" dirty="0" smtClean="0"/>
              <a:t> Empathy</a:t>
            </a:r>
          </a:p>
          <a:p>
            <a:pPr lvl="1">
              <a:buFont typeface="Arial" panose="020B0604020202020204" pitchFamily="34" charset="0"/>
              <a:buChar char="─"/>
            </a:pPr>
            <a:r>
              <a:rPr lang="en-US" sz="3000" dirty="0" smtClean="0"/>
              <a:t> Elevated </a:t>
            </a:r>
            <a:r>
              <a:rPr lang="en-US" sz="3000" dirty="0"/>
              <a:t>sense of moral judgment</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11792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Muhammad </a:t>
            </a:r>
            <a:r>
              <a:rPr lang="en-US" dirty="0" err="1" smtClean="0"/>
              <a:t>Yunus</a:t>
            </a:r>
            <a:r>
              <a:rPr lang="en-US" dirty="0" smtClean="0"/>
              <a:t>, Social Entrepreneur</a:t>
            </a:r>
            <a:endParaRPr lang="en-US" dirty="0"/>
          </a:p>
        </p:txBody>
      </p:sp>
      <p:sp>
        <p:nvSpPr>
          <p:cNvPr id="3" name="Content Placeholder 2"/>
          <p:cNvSpPr>
            <a:spLocks noGrp="1"/>
          </p:cNvSpPr>
          <p:nvPr>
            <p:ph idx="1"/>
          </p:nvPr>
        </p:nvSpPr>
        <p:spPr>
          <a:xfrm>
            <a:off x="628650" y="1825625"/>
            <a:ext cx="4095750" cy="43513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lnSpcReduction="10000"/>
          </a:bodyPr>
          <a:lstStyle/>
          <a:p>
            <a:r>
              <a:rPr lang="en-US" sz="2400" dirty="0"/>
              <a:t>Muhammad </a:t>
            </a:r>
            <a:r>
              <a:rPr lang="en-US" sz="2400" dirty="0" err="1"/>
              <a:t>Yunus</a:t>
            </a:r>
            <a:r>
              <a:rPr lang="en-US" sz="2400" dirty="0"/>
              <a:t> is a Bangladesh social entrepreneur, banker, economist, and civil society leader who was awarded the Nobel Peace Prize for founding the </a:t>
            </a:r>
            <a:r>
              <a:rPr lang="en-US" sz="2400" dirty="0" err="1"/>
              <a:t>Grameen</a:t>
            </a:r>
            <a:r>
              <a:rPr lang="en-US" sz="2400" dirty="0"/>
              <a:t> Bank and pioneering the concepts of microcredit and microfinance. These loans are given to entrepreneurs too poor to qualify for traditional bank loans</a:t>
            </a:r>
          </a:p>
        </p:txBody>
      </p:sp>
      <p:sp>
        <p:nvSpPr>
          <p:cNvPr id="4" name="Footer Placeholder 3"/>
          <p:cNvSpPr>
            <a:spLocks noGrp="1"/>
          </p:cNvSpPr>
          <p:nvPr>
            <p:ph type="ftr" sz="quarter" idx="11"/>
          </p:nvPr>
        </p:nvSpPr>
        <p:spPr/>
        <p:txBody>
          <a:bodyPr/>
          <a:lstStyle/>
          <a:p>
            <a:r>
              <a:rPr lang="en-US" sz="1050" dirty="0">
                <a:solidFill>
                  <a:srgbClr val="7F7F7F"/>
                </a:solidFill>
                <a:latin typeface="Arial" panose="020B0604020202020204" pitchFamily="34" charset="0"/>
                <a:ea typeface="Calibri" panose="020F0502020204030204" pitchFamily="34" charset="0"/>
                <a:hlinkClick r:id="rId2"/>
              </a:rPr>
              <a:t>https://</a:t>
            </a:r>
            <a:r>
              <a:rPr lang="en-US" sz="1050" dirty="0" smtClean="0">
                <a:solidFill>
                  <a:srgbClr val="7F7F7F"/>
                </a:solidFill>
                <a:latin typeface="Arial" panose="020B0604020202020204" pitchFamily="34" charset="0"/>
                <a:ea typeface="Calibri" panose="020F0502020204030204" pitchFamily="34" charset="0"/>
                <a:hlinkClick r:id="rId2"/>
              </a:rPr>
              <a:t>en.wikipedia.org/wiki/Muhammad_Yunus</a:t>
            </a:r>
            <a:r>
              <a:rPr lang="en-US" sz="1050" dirty="0" smtClean="0">
                <a:solidFill>
                  <a:srgbClr val="7F7F7F"/>
                </a:solidFill>
                <a:latin typeface="Arial" panose="020B0604020202020204" pitchFamily="34" charset="0"/>
                <a:ea typeface="Calibri" panose="020F0502020204030204" pitchFamily="34" charset="0"/>
              </a:rPr>
              <a:t>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pic>
        <p:nvPicPr>
          <p:cNvPr id="6" name="Picture 5"/>
          <p:cNvPicPr>
            <a:picLocks noChangeAspect="1"/>
          </p:cNvPicPr>
          <p:nvPr/>
        </p:nvPicPr>
        <p:blipFill>
          <a:blip r:embed="rId3"/>
          <a:stretch>
            <a:fillRect/>
          </a:stretch>
        </p:blipFill>
        <p:spPr>
          <a:xfrm>
            <a:off x="5334000" y="1912982"/>
            <a:ext cx="2767013" cy="4176623"/>
          </a:xfrm>
          <a:prstGeom prst="rect">
            <a:avLst/>
          </a:prstGeom>
        </p:spPr>
      </p:pic>
    </p:spTree>
    <p:extLst>
      <p:ext uri="{BB962C8B-B14F-4D97-AF65-F5344CB8AC3E}">
        <p14:creationId xmlns:p14="http://schemas.microsoft.com/office/powerpoint/2010/main" val="43391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Careers </a:t>
            </a:r>
            <a:r>
              <a:rPr lang="en-US" dirty="0" smtClean="0"/>
              <a:t>That Use </a:t>
            </a:r>
            <a:r>
              <a:rPr lang="en-US" dirty="0"/>
              <a:t>Positive Psychology</a:t>
            </a:r>
          </a:p>
        </p:txBody>
      </p:sp>
      <p:sp>
        <p:nvSpPr>
          <p:cNvPr id="4" name="Content Placeholder 3"/>
          <p:cNvSpPr>
            <a:spLocks noGrp="1"/>
          </p:cNvSpPr>
          <p:nvPr>
            <p:ph idx="1"/>
          </p:nvPr>
        </p:nvSpPr>
        <p:spPr/>
        <p:txBody>
          <a:bodyPr>
            <a:normAutofit/>
          </a:bodyPr>
          <a:lstStyle/>
          <a:p>
            <a:pPr marL="0" indent="0">
              <a:buNone/>
            </a:pPr>
            <a:r>
              <a:rPr lang="en-US" sz="3000" dirty="0"/>
              <a:t>Academic </a:t>
            </a:r>
            <a:r>
              <a:rPr lang="en-US" sz="3000" dirty="0" smtClean="0"/>
              <a:t>programs </a:t>
            </a:r>
            <a:r>
              <a:rPr lang="en-US" sz="3000" dirty="0"/>
              <a:t>in </a:t>
            </a:r>
            <a:r>
              <a:rPr lang="en-US" sz="3000" dirty="0" smtClean="0"/>
              <a:t>positive </a:t>
            </a:r>
            <a:r>
              <a:rPr lang="en-US" sz="3000" dirty="0"/>
              <a:t>p</a:t>
            </a:r>
            <a:r>
              <a:rPr lang="en-US" sz="3000" dirty="0" smtClean="0"/>
              <a:t>sychology</a:t>
            </a:r>
          </a:p>
          <a:p>
            <a:r>
              <a:rPr lang="en-US" sz="3000" dirty="0" smtClean="0"/>
              <a:t>Positive </a:t>
            </a:r>
            <a:r>
              <a:rPr lang="en-US" sz="3000" dirty="0"/>
              <a:t>psychology </a:t>
            </a:r>
            <a:r>
              <a:rPr lang="en-US" sz="3000" dirty="0" smtClean="0"/>
              <a:t>blended into programs:</a:t>
            </a:r>
            <a:endParaRPr lang="en-US" sz="3000" dirty="0" smtClean="0"/>
          </a:p>
          <a:p>
            <a:pPr lvl="1">
              <a:buFont typeface="Arial" panose="020B0604020202020204" pitchFamily="34" charset="0"/>
              <a:buChar char="─"/>
            </a:pPr>
            <a:r>
              <a:rPr lang="en-US" sz="3000" dirty="0" smtClean="0"/>
              <a:t> Psychology  </a:t>
            </a:r>
          </a:p>
          <a:p>
            <a:pPr lvl="1">
              <a:buFont typeface="Arial" panose="020B0604020202020204" pitchFamily="34" charset="0"/>
              <a:buChar char="─"/>
            </a:pPr>
            <a:r>
              <a:rPr lang="en-US" sz="3000" dirty="0" smtClean="0"/>
              <a:t> Teaching</a:t>
            </a:r>
            <a:r>
              <a:rPr lang="en-US" sz="3000" dirty="0" smtClean="0"/>
              <a:t>, business, or law</a:t>
            </a:r>
          </a:p>
          <a:p>
            <a:pPr lvl="1">
              <a:buFont typeface="Arial" panose="020B0604020202020204" pitchFamily="34" charset="0"/>
              <a:buChar char="─"/>
            </a:pPr>
            <a:r>
              <a:rPr lang="en-US" sz="3000" dirty="0" smtClean="0"/>
              <a:t> Masters </a:t>
            </a:r>
            <a:r>
              <a:rPr lang="en-US" sz="3000" dirty="0"/>
              <a:t>in Applied Positive Psychology (MAPP) program </a:t>
            </a:r>
          </a:p>
          <a:p>
            <a:r>
              <a:rPr lang="en-US" sz="3000" dirty="0" smtClean="0"/>
              <a:t>PhD </a:t>
            </a:r>
            <a:r>
              <a:rPr lang="en-US" sz="3000" dirty="0"/>
              <a:t>programs in positive developmental and positive organizational psychology </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053463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8650" y="990600"/>
            <a:ext cx="7886700" cy="700089"/>
          </a:xfrm>
        </p:spPr>
        <p:txBody>
          <a:bodyPr>
            <a:normAutofit fontScale="90000"/>
          </a:bodyPr>
          <a:lstStyle/>
          <a:p>
            <a:r>
              <a:rPr lang="en-US" sz="4000" dirty="0" smtClean="0"/>
              <a:t>Positive </a:t>
            </a:r>
            <a:r>
              <a:rPr lang="en-US" sz="4000" dirty="0" smtClean="0"/>
              <a:t>Communities</a:t>
            </a:r>
            <a:r>
              <a:rPr lang="en-US" dirty="0"/>
              <a:t/>
            </a:r>
            <a:br>
              <a:rPr lang="en-US" dirty="0"/>
            </a:br>
            <a:endParaRPr lang="en-US" sz="4000" dirty="0"/>
          </a:p>
        </p:txBody>
      </p:sp>
      <p:sp>
        <p:nvSpPr>
          <p:cNvPr id="4" name="Content Placeholder 3"/>
          <p:cNvSpPr>
            <a:spLocks noGrp="1"/>
          </p:cNvSpPr>
          <p:nvPr>
            <p:ph idx="1"/>
          </p:nvPr>
        </p:nvSpPr>
        <p:spPr>
          <a:xfrm>
            <a:off x="628650" y="1825625"/>
            <a:ext cx="4248150" cy="4351338"/>
          </a:xfrm>
        </p:spPr>
        <p:txBody>
          <a:bodyPr>
            <a:noAutofit/>
          </a:bodyPr>
          <a:lstStyle/>
          <a:p>
            <a:r>
              <a:rPr lang="en-US" sz="3000" dirty="0" smtClean="0"/>
              <a:t>Complete Mental Health Classification should include:</a:t>
            </a:r>
          </a:p>
          <a:p>
            <a:pPr lvl="1"/>
            <a:r>
              <a:rPr lang="en-US" sz="2700" dirty="0" smtClean="0"/>
              <a:t>Emotional well-being (subjective WB)</a:t>
            </a:r>
          </a:p>
          <a:p>
            <a:pPr lvl="1"/>
            <a:r>
              <a:rPr lang="en-US" sz="2700" dirty="0" smtClean="0"/>
              <a:t>Psychological well-being</a:t>
            </a:r>
          </a:p>
          <a:p>
            <a:pPr lvl="1"/>
            <a:r>
              <a:rPr lang="en-US" sz="2700" dirty="0" smtClean="0"/>
              <a:t>Social well-being</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
        <p:nvSpPr>
          <p:cNvPr id="7" name="Content Placeholder 3"/>
          <p:cNvSpPr txBox="1">
            <a:spLocks/>
          </p:cNvSpPr>
          <p:nvPr/>
        </p:nvSpPr>
        <p:spPr>
          <a:xfrm>
            <a:off x="457200" y="1903413"/>
            <a:ext cx="8229600" cy="411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000" dirty="0"/>
          </a:p>
        </p:txBody>
      </p:sp>
      <p:pic>
        <p:nvPicPr>
          <p:cNvPr id="2" name="Picture 1"/>
          <p:cNvPicPr>
            <a:picLocks noChangeAspect="1"/>
          </p:cNvPicPr>
          <p:nvPr/>
        </p:nvPicPr>
        <p:blipFill>
          <a:blip r:embed="rId3"/>
          <a:stretch>
            <a:fillRect/>
          </a:stretch>
        </p:blipFill>
        <p:spPr>
          <a:xfrm>
            <a:off x="5181824" y="2514600"/>
            <a:ext cx="3639481" cy="2714625"/>
          </a:xfrm>
          <a:prstGeom prst="rect">
            <a:avLst/>
          </a:prstGeom>
        </p:spPr>
      </p:pic>
    </p:spTree>
    <p:extLst>
      <p:ext uri="{BB962C8B-B14F-4D97-AF65-F5344CB8AC3E}">
        <p14:creationId xmlns:p14="http://schemas.microsoft.com/office/powerpoint/2010/main" val="4068839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8650" y="685801"/>
            <a:ext cx="7886700" cy="838200"/>
          </a:xfrm>
        </p:spPr>
        <p:txBody>
          <a:bodyPr>
            <a:normAutofit fontScale="90000"/>
          </a:bodyPr>
          <a:lstStyle/>
          <a:p>
            <a:r>
              <a:rPr lang="en-US" sz="4000" dirty="0" smtClean="0"/>
              <a:t>Positive </a:t>
            </a:r>
            <a:r>
              <a:rPr lang="en-US" sz="4000" dirty="0" smtClean="0"/>
              <a:t>Communities</a:t>
            </a:r>
            <a:r>
              <a:rPr lang="en-US" dirty="0"/>
              <a:t/>
            </a:r>
            <a:br>
              <a:rPr lang="en-US" dirty="0"/>
            </a:br>
            <a:endParaRPr lang="en-US" sz="4000" dirty="0"/>
          </a:p>
        </p:txBody>
      </p:sp>
      <p:sp>
        <p:nvSpPr>
          <p:cNvPr id="4" name="Content Placeholder 3"/>
          <p:cNvSpPr>
            <a:spLocks noGrp="1"/>
          </p:cNvSpPr>
          <p:nvPr>
            <p:ph idx="1"/>
          </p:nvPr>
        </p:nvSpPr>
        <p:spPr>
          <a:xfrm>
            <a:off x="628650" y="1295400"/>
            <a:ext cx="8058150" cy="4881563"/>
          </a:xfrm>
        </p:spPr>
        <p:txBody>
          <a:bodyPr>
            <a:noAutofit/>
          </a:bodyPr>
          <a:lstStyle/>
          <a:p>
            <a:pPr marL="0" indent="0">
              <a:buNone/>
            </a:pPr>
            <a:r>
              <a:rPr lang="en-US" sz="2600" dirty="0" smtClean="0"/>
              <a:t>5 Dimensions of Social </a:t>
            </a:r>
            <a:r>
              <a:rPr lang="en-US" sz="2600" dirty="0"/>
              <a:t>w</a:t>
            </a:r>
            <a:r>
              <a:rPr lang="en-US" sz="2600" dirty="0" smtClean="0"/>
              <a:t>ell-being</a:t>
            </a:r>
            <a:endParaRPr lang="en-US" sz="2600" dirty="0"/>
          </a:p>
          <a:p>
            <a:r>
              <a:rPr lang="en-US" sz="2200" dirty="0"/>
              <a:t>Social acceptance</a:t>
            </a:r>
          </a:p>
          <a:p>
            <a:pPr lvl="1"/>
            <a:r>
              <a:rPr lang="en-US" sz="2200" dirty="0"/>
              <a:t>Positive attitudes toward others</a:t>
            </a:r>
          </a:p>
          <a:p>
            <a:r>
              <a:rPr lang="en-US" sz="2200" dirty="0" smtClean="0"/>
              <a:t>Social actualization</a:t>
            </a:r>
          </a:p>
          <a:p>
            <a:pPr lvl="1"/>
            <a:r>
              <a:rPr lang="en-US" sz="2200" dirty="0" smtClean="0"/>
              <a:t>Believing </a:t>
            </a:r>
            <a:r>
              <a:rPr lang="en-US" sz="2200" dirty="0"/>
              <a:t>society has capability of developing and evolving into a better </a:t>
            </a:r>
            <a:r>
              <a:rPr lang="en-US" sz="2200" dirty="0" smtClean="0"/>
              <a:t>place</a:t>
            </a:r>
          </a:p>
          <a:p>
            <a:r>
              <a:rPr lang="en-US" sz="2200" dirty="0" smtClean="0"/>
              <a:t>Social contribution</a:t>
            </a:r>
          </a:p>
          <a:p>
            <a:pPr lvl="1"/>
            <a:r>
              <a:rPr lang="en-US" sz="2200" dirty="0" smtClean="0"/>
              <a:t>Belief </a:t>
            </a:r>
            <a:r>
              <a:rPr lang="en-US" sz="2200" dirty="0"/>
              <a:t>daily activities contributes and is valued by </a:t>
            </a:r>
            <a:r>
              <a:rPr lang="en-US" sz="2200" dirty="0" smtClean="0"/>
              <a:t>community</a:t>
            </a:r>
          </a:p>
          <a:p>
            <a:r>
              <a:rPr lang="en-US" sz="2200" dirty="0" smtClean="0"/>
              <a:t>Social coherence</a:t>
            </a:r>
          </a:p>
          <a:p>
            <a:pPr lvl="1"/>
            <a:r>
              <a:rPr lang="en-US" sz="2200" dirty="0" smtClean="0"/>
              <a:t>Degree to which society seems to be understandable, predicable, and logical</a:t>
            </a:r>
          </a:p>
          <a:p>
            <a:r>
              <a:rPr lang="en-US" sz="2200" dirty="0" smtClean="0"/>
              <a:t>Social integration</a:t>
            </a:r>
          </a:p>
          <a:p>
            <a:pPr lvl="1"/>
            <a:r>
              <a:rPr lang="en-US" sz="2200" dirty="0" smtClean="0"/>
              <a:t>Degree to which feel part of community and how much support and commonality one feels toward others</a:t>
            </a:r>
          </a:p>
        </p:txBody>
      </p:sp>
      <p:sp>
        <p:nvSpPr>
          <p:cNvPr id="6" name="Footer Placeholder 5"/>
          <p:cNvSpPr>
            <a:spLocks noGrp="1"/>
          </p:cNvSpPr>
          <p:nvPr>
            <p:ph type="ftr" sz="quarter" idx="11"/>
          </p:nvPr>
        </p:nvSpPr>
        <p:spPr>
          <a:xfrm>
            <a:off x="3028950" y="6492875"/>
            <a:ext cx="3086100" cy="365125"/>
          </a:xfrm>
        </p:spPr>
        <p:txBody>
          <a:body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
        <p:nvSpPr>
          <p:cNvPr id="7" name="Content Placeholder 3"/>
          <p:cNvSpPr txBox="1">
            <a:spLocks/>
          </p:cNvSpPr>
          <p:nvPr/>
        </p:nvSpPr>
        <p:spPr>
          <a:xfrm>
            <a:off x="457200" y="1903413"/>
            <a:ext cx="8229600" cy="411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000" dirty="0"/>
          </a:p>
        </p:txBody>
      </p:sp>
    </p:spTree>
    <p:extLst>
      <p:ext uri="{BB962C8B-B14F-4D97-AF65-F5344CB8AC3E}">
        <p14:creationId xmlns:p14="http://schemas.microsoft.com/office/powerpoint/2010/main" val="3807459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8650" y="990600"/>
            <a:ext cx="7886700" cy="700089"/>
          </a:xfrm>
        </p:spPr>
        <p:txBody>
          <a:bodyPr>
            <a:normAutofit fontScale="90000"/>
          </a:bodyPr>
          <a:lstStyle/>
          <a:p>
            <a:r>
              <a:rPr lang="en-US" sz="4000" dirty="0" smtClean="0"/>
              <a:t>Positive </a:t>
            </a:r>
            <a:r>
              <a:rPr lang="en-US" sz="4000" dirty="0" smtClean="0"/>
              <a:t>Communities</a:t>
            </a:r>
            <a:r>
              <a:rPr lang="en-US" dirty="0"/>
              <a:t/>
            </a:r>
            <a:br>
              <a:rPr lang="en-US" dirty="0"/>
            </a:br>
            <a:endParaRPr lang="en-US" sz="4000" dirty="0"/>
          </a:p>
        </p:txBody>
      </p:sp>
      <p:sp>
        <p:nvSpPr>
          <p:cNvPr id="4" name="Content Placeholder 3"/>
          <p:cNvSpPr>
            <a:spLocks noGrp="1"/>
          </p:cNvSpPr>
          <p:nvPr>
            <p:ph idx="1"/>
          </p:nvPr>
        </p:nvSpPr>
        <p:spPr>
          <a:xfrm>
            <a:off x="628650" y="1447800"/>
            <a:ext cx="8058150" cy="4729163"/>
          </a:xfrm>
        </p:spPr>
        <p:txBody>
          <a:bodyPr>
            <a:noAutofit/>
          </a:bodyPr>
          <a:lstStyle/>
          <a:p>
            <a:pPr marL="0" indent="0">
              <a:buNone/>
            </a:pPr>
            <a:r>
              <a:rPr lang="en-US" sz="3000" dirty="0" smtClean="0"/>
              <a:t>Social </a:t>
            </a:r>
            <a:r>
              <a:rPr lang="en-US" sz="3000" dirty="0"/>
              <a:t>w</a:t>
            </a:r>
            <a:r>
              <a:rPr lang="en-US" sz="3000" dirty="0" smtClean="0"/>
              <a:t>ell-being</a:t>
            </a:r>
            <a:endParaRPr lang="en-US" sz="3000" dirty="0"/>
          </a:p>
          <a:p>
            <a:r>
              <a:rPr lang="en-US" sz="3000" dirty="0" smtClean="0"/>
              <a:t>Positive </a:t>
            </a:r>
            <a:r>
              <a:rPr lang="en-US" sz="3000" dirty="0" smtClean="0"/>
              <a:t>correlation with </a:t>
            </a:r>
            <a:r>
              <a:rPr lang="en-US" sz="3000" dirty="0" smtClean="0"/>
              <a:t>measures of happiness, life satisfaction, generativity, optimism, perceptions of neighborhood trust and safety, and subjective perceptions of one’s physical health and degree of community involvement</a:t>
            </a:r>
            <a:endParaRPr lang="en-US" sz="3000" dirty="0" smtClean="0"/>
          </a:p>
          <a:p>
            <a:r>
              <a:rPr lang="en-US" sz="3000" dirty="0" smtClean="0"/>
              <a:t>Distinct </a:t>
            </a:r>
            <a:r>
              <a:rPr lang="en-US" sz="3000" dirty="0"/>
              <a:t>way </a:t>
            </a:r>
            <a:r>
              <a:rPr lang="en-US" sz="3000" dirty="0" smtClean="0"/>
              <a:t>of judging our </a:t>
            </a:r>
            <a:r>
              <a:rPr lang="en-US" sz="3000" dirty="0"/>
              <a:t>own sense of </a:t>
            </a:r>
            <a:r>
              <a:rPr lang="en-US" sz="3000" dirty="0" smtClean="0"/>
              <a:t>well-being</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
        <p:nvSpPr>
          <p:cNvPr id="7" name="Content Placeholder 3"/>
          <p:cNvSpPr txBox="1">
            <a:spLocks/>
          </p:cNvSpPr>
          <p:nvPr/>
        </p:nvSpPr>
        <p:spPr>
          <a:xfrm>
            <a:off x="457200" y="1903413"/>
            <a:ext cx="8229600" cy="411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000" dirty="0"/>
          </a:p>
        </p:txBody>
      </p:sp>
    </p:spTree>
    <p:extLst>
      <p:ext uri="{BB962C8B-B14F-4D97-AF65-F5344CB8AC3E}">
        <p14:creationId xmlns:p14="http://schemas.microsoft.com/office/powerpoint/2010/main" val="3995254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Picture 5"/>
          <p:cNvPicPr>
            <a:picLocks noChangeAspect="1"/>
          </p:cNvPicPr>
          <p:nvPr/>
        </p:nvPicPr>
        <p:blipFill>
          <a:blip r:embed="rId2"/>
          <a:stretch>
            <a:fillRect/>
          </a:stretch>
        </p:blipFill>
        <p:spPr>
          <a:xfrm>
            <a:off x="1295400" y="1066800"/>
            <a:ext cx="6689558" cy="5017169"/>
          </a:xfrm>
          <a:prstGeom prst="rect">
            <a:avLst/>
          </a:prstGeom>
        </p:spPr>
      </p:pic>
    </p:spTree>
    <p:extLst>
      <p:ext uri="{BB962C8B-B14F-4D97-AF65-F5344CB8AC3E}">
        <p14:creationId xmlns:p14="http://schemas.microsoft.com/office/powerpoint/2010/main" val="2809872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hangingPunct="0"/>
            <a:r>
              <a:rPr lang="en-US" sz="4000" dirty="0"/>
              <a:t>Positive Communities</a:t>
            </a:r>
          </a:p>
        </p:txBody>
      </p:sp>
      <p:sp>
        <p:nvSpPr>
          <p:cNvPr id="4" name="Content Placeholder 3"/>
          <p:cNvSpPr>
            <a:spLocks noGrp="1"/>
          </p:cNvSpPr>
          <p:nvPr>
            <p:ph idx="1"/>
          </p:nvPr>
        </p:nvSpPr>
        <p:spPr>
          <a:xfrm>
            <a:off x="628650" y="1600200"/>
            <a:ext cx="7886700" cy="4576763"/>
          </a:xfrm>
        </p:spPr>
        <p:txBody>
          <a:bodyPr>
            <a:noAutofit/>
          </a:bodyPr>
          <a:lstStyle/>
          <a:p>
            <a:pPr marL="0" lvl="0" indent="0" hangingPunct="0">
              <a:buNone/>
            </a:pPr>
            <a:r>
              <a:rPr lang="en-US" sz="2600" dirty="0" smtClean="0"/>
              <a:t>Flourishing </a:t>
            </a:r>
            <a:r>
              <a:rPr lang="en-US" sz="2600" dirty="0" smtClean="0"/>
              <a:t>communities nurture social environments/promote </a:t>
            </a:r>
            <a:r>
              <a:rPr lang="en-US" sz="2600" dirty="0"/>
              <a:t>well-being </a:t>
            </a:r>
            <a:r>
              <a:rPr lang="en-US" sz="2600" dirty="0" smtClean="0"/>
              <a:t>in 4 ways</a:t>
            </a:r>
          </a:p>
          <a:p>
            <a:pPr marL="514350" lvl="0" indent="-514350" hangingPunct="0">
              <a:buAutoNum type="arabicPeriod"/>
            </a:pPr>
            <a:r>
              <a:rPr lang="en-US" sz="2600" dirty="0" smtClean="0"/>
              <a:t>Minimize biological and psychological toxic events</a:t>
            </a:r>
          </a:p>
          <a:p>
            <a:pPr marL="342900" lvl="1" indent="0" hangingPunct="0">
              <a:buNone/>
            </a:pPr>
            <a:r>
              <a:rPr lang="en-US" sz="2300" dirty="0" smtClean="0"/>
              <a:t>   e.g., family abuse, poor access to healthy food </a:t>
            </a:r>
          </a:p>
          <a:p>
            <a:pPr marL="514350" lvl="0" indent="-514350" hangingPunct="0">
              <a:buAutoNum type="arabicPeriod"/>
            </a:pPr>
            <a:r>
              <a:rPr lang="en-US" sz="2600" dirty="0" smtClean="0"/>
              <a:t>Teach prosocial and self-regulatory behaviors</a:t>
            </a:r>
            <a:r>
              <a:rPr lang="en-US" sz="2300" dirty="0" smtClean="0"/>
              <a:t> </a:t>
            </a:r>
          </a:p>
          <a:p>
            <a:pPr marL="514350" lvl="0" indent="-514350" hangingPunct="0">
              <a:buAutoNum type="arabicPeriod"/>
            </a:pPr>
            <a:r>
              <a:rPr lang="en-US" sz="2600" dirty="0" smtClean="0"/>
              <a:t>Monitor and limit opportunities for problem behavior e.g., neighborhood watch</a:t>
            </a:r>
          </a:p>
          <a:p>
            <a:pPr marL="514350" lvl="0" indent="-514350" hangingPunct="0">
              <a:buAutoNum type="arabicPeriod"/>
            </a:pPr>
            <a:r>
              <a:rPr lang="en-US" sz="2600" dirty="0" smtClean="0"/>
              <a:t>Foster psychological flexibility by allowing people to make their values explicit and to act in the service of their values</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57261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hangingPunct="0"/>
            <a:r>
              <a:rPr lang="en-US" sz="4000" dirty="0"/>
              <a:t>Positive Communities</a:t>
            </a:r>
          </a:p>
        </p:txBody>
      </p:sp>
      <p:sp>
        <p:nvSpPr>
          <p:cNvPr id="4" name="Content Placeholder 3"/>
          <p:cNvSpPr>
            <a:spLocks noGrp="1"/>
          </p:cNvSpPr>
          <p:nvPr>
            <p:ph idx="1"/>
          </p:nvPr>
        </p:nvSpPr>
        <p:spPr/>
        <p:txBody>
          <a:bodyPr>
            <a:noAutofit/>
          </a:bodyPr>
          <a:lstStyle/>
          <a:p>
            <a:pPr marL="0" lvl="0" indent="0" hangingPunct="0">
              <a:buNone/>
            </a:pPr>
            <a:r>
              <a:rPr lang="en-US" sz="3000" dirty="0" smtClean="0"/>
              <a:t>Flourishing communities</a:t>
            </a:r>
          </a:p>
          <a:p>
            <a:pPr hangingPunct="0"/>
            <a:r>
              <a:rPr lang="en-US" sz="3000" dirty="0" smtClean="0"/>
              <a:t>High </a:t>
            </a:r>
            <a:r>
              <a:rPr lang="en-US" sz="3000" dirty="0" smtClean="0"/>
              <a:t>and low synergy </a:t>
            </a:r>
            <a:r>
              <a:rPr lang="en-US" sz="3000" dirty="0" smtClean="0"/>
              <a:t>cultures</a:t>
            </a:r>
          </a:p>
          <a:p>
            <a:pPr lvl="1" hangingPunct="0"/>
            <a:r>
              <a:rPr lang="en-US" sz="2700" dirty="0" smtClean="0"/>
              <a:t>Degree to which activities are mutually reinforcing among members and enhance well-being</a:t>
            </a:r>
            <a:endParaRPr lang="en-US" sz="2700" dirty="0" smtClean="0"/>
          </a:p>
          <a:p>
            <a:pPr hangingPunct="0"/>
            <a:r>
              <a:rPr lang="en-US" sz="3000" dirty="0" smtClean="0"/>
              <a:t>Well-being differences in many </a:t>
            </a:r>
            <a:r>
              <a:rPr lang="en-US" sz="3000" dirty="0" smtClean="0"/>
              <a:t>aspects</a:t>
            </a:r>
          </a:p>
          <a:p>
            <a:pPr lvl="1" hangingPunct="0"/>
            <a:r>
              <a:rPr lang="en-US" sz="2700" dirty="0" smtClean="0"/>
              <a:t>By state, city, geographical region, country</a:t>
            </a:r>
            <a:endParaRPr lang="en-US" sz="2700" dirty="0" smtClean="0"/>
          </a:p>
          <a:p>
            <a:pPr hangingPunct="0"/>
            <a:r>
              <a:rPr lang="en-US" sz="3000" dirty="0" smtClean="0"/>
              <a:t>Importance of education for </a:t>
            </a:r>
            <a:r>
              <a:rPr lang="en-US" sz="3000" dirty="0" smtClean="0"/>
              <a:t>well-being</a:t>
            </a:r>
          </a:p>
          <a:p>
            <a:pPr lvl="1" hangingPunct="0"/>
            <a:r>
              <a:rPr lang="en-US" sz="2700" dirty="0" smtClean="0"/>
              <a:t>Level is minor contributor to well-being, but people who live in city with more highly educated residents tend to report greater well-being</a:t>
            </a:r>
            <a:endParaRPr lang="en-US" sz="2700" dirty="0" smtClean="0"/>
          </a:p>
        </p:txBody>
      </p:sp>
      <p:sp>
        <p:nvSpPr>
          <p:cNvPr id="6" name="Footer Placeholder 5"/>
          <p:cNvSpPr>
            <a:spLocks noGrp="1"/>
          </p:cNvSpPr>
          <p:nvPr>
            <p:ph type="ftr" sz="quarter" idx="11"/>
          </p:nvPr>
        </p:nvSpPr>
        <p:spPr/>
        <p:txBody>
          <a:body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dirty="0"/>
          </a:p>
        </p:txBody>
      </p:sp>
    </p:spTree>
    <p:extLst>
      <p:ext uri="{BB962C8B-B14F-4D97-AF65-F5344CB8AC3E}">
        <p14:creationId xmlns:p14="http://schemas.microsoft.com/office/powerpoint/2010/main" val="3644261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628650" y="533400"/>
            <a:ext cx="7886700" cy="1157289"/>
          </a:xfrm>
        </p:spPr>
        <p:txBody>
          <a:bodyPr>
            <a:noAutofit/>
          </a:bodyPr>
          <a:lstStyle/>
          <a:p>
            <a:pPr hangingPunct="0"/>
            <a:r>
              <a:rPr lang="en-US" dirty="0"/>
              <a:t>Employee Engagement </a:t>
            </a:r>
            <a:r>
              <a:rPr lang="en-US" dirty="0" smtClean="0"/>
              <a:t>and </a:t>
            </a:r>
            <a:r>
              <a:rPr lang="en-US" dirty="0"/>
              <a:t>Job Satisfaction</a:t>
            </a:r>
          </a:p>
        </p:txBody>
      </p:sp>
      <p:sp>
        <p:nvSpPr>
          <p:cNvPr id="9" name="Content Placeholder 8"/>
          <p:cNvSpPr>
            <a:spLocks noGrp="1"/>
          </p:cNvSpPr>
          <p:nvPr>
            <p:ph idx="1"/>
          </p:nvPr>
        </p:nvSpPr>
        <p:spPr>
          <a:xfrm>
            <a:off x="628650" y="1825625"/>
            <a:ext cx="8134350" cy="4351338"/>
          </a:xfrm>
        </p:spPr>
        <p:txBody>
          <a:bodyPr>
            <a:noAutofit/>
          </a:bodyPr>
          <a:lstStyle/>
          <a:p>
            <a:pPr marL="0" indent="0">
              <a:buNone/>
            </a:pPr>
            <a:r>
              <a:rPr lang="en-US" sz="3000" dirty="0"/>
              <a:t>What promotes employee </a:t>
            </a:r>
            <a:r>
              <a:rPr lang="en-US" sz="3000" dirty="0" smtClean="0"/>
              <a:t>engagement?</a:t>
            </a:r>
            <a:endParaRPr lang="en-US" sz="3000" dirty="0"/>
          </a:p>
          <a:p>
            <a:pPr marL="0" indent="0">
              <a:buNone/>
            </a:pPr>
            <a:r>
              <a:rPr lang="en-US" sz="3000" dirty="0"/>
              <a:t>Positive emotions and </a:t>
            </a:r>
            <a:r>
              <a:rPr lang="en-US" sz="3000" dirty="0" smtClean="0"/>
              <a:t>work</a:t>
            </a:r>
            <a:endParaRPr lang="en-US" sz="3000" dirty="0"/>
          </a:p>
          <a:p>
            <a:r>
              <a:rPr lang="en-US" sz="2800" dirty="0" smtClean="0"/>
              <a:t>Helps </a:t>
            </a:r>
            <a:r>
              <a:rPr lang="en-US" sz="2800" dirty="0"/>
              <a:t>enhance problem-solving and </a:t>
            </a:r>
            <a:r>
              <a:rPr lang="en-US" sz="2800" dirty="0" smtClean="0"/>
              <a:t>decision-making…flexible, creative, innovative problem solving</a:t>
            </a:r>
          </a:p>
          <a:p>
            <a:r>
              <a:rPr lang="en-US" sz="2800" dirty="0" smtClean="0"/>
              <a:t>Contributes to positive spontaneous behavior</a:t>
            </a:r>
          </a:p>
          <a:p>
            <a:r>
              <a:rPr lang="en-US" sz="2800" dirty="0" smtClean="0"/>
              <a:t>Think Fredrickson’s Broaden and Build Theory</a:t>
            </a:r>
          </a:p>
          <a:p>
            <a:r>
              <a:rPr lang="en-US" sz="2800" dirty="0" smtClean="0"/>
              <a:t>Enhances workplace achievement</a:t>
            </a:r>
          </a:p>
          <a:p>
            <a:pPr lvl="1"/>
            <a:r>
              <a:rPr lang="en-US" sz="2500" dirty="0" smtClean="0"/>
              <a:t>Positive moods…more sociable, less aggressive</a:t>
            </a:r>
          </a:p>
          <a:p>
            <a:pPr lvl="1"/>
            <a:r>
              <a:rPr lang="en-US" sz="2500" dirty="0" smtClean="0"/>
              <a:t>More likely to engage in OCBs</a:t>
            </a:r>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88917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 Zones of Happiness (Dan </a:t>
            </a:r>
            <a:r>
              <a:rPr lang="en-US" dirty="0" err="1" smtClean="0"/>
              <a:t>Buettner</a:t>
            </a:r>
            <a:r>
              <a:rPr lang="en-US" dirty="0" smtClean="0"/>
              <a:t>)</a:t>
            </a:r>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5" name="Picture 4"/>
          <p:cNvPicPr>
            <a:picLocks noChangeAspect="1"/>
          </p:cNvPicPr>
          <p:nvPr/>
        </p:nvPicPr>
        <p:blipFill>
          <a:blip r:embed="rId2"/>
          <a:stretch>
            <a:fillRect/>
          </a:stretch>
        </p:blipFill>
        <p:spPr>
          <a:xfrm>
            <a:off x="1257300" y="1360056"/>
            <a:ext cx="6629400" cy="5010150"/>
          </a:xfrm>
          <a:prstGeom prst="rect">
            <a:avLst/>
          </a:prstGeom>
        </p:spPr>
      </p:pic>
    </p:spTree>
    <p:extLst>
      <p:ext uri="{BB962C8B-B14F-4D97-AF65-F5344CB8AC3E}">
        <p14:creationId xmlns:p14="http://schemas.microsoft.com/office/powerpoint/2010/main" val="645747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Communities</a:t>
            </a:r>
          </a:p>
        </p:txBody>
      </p:sp>
      <p:sp>
        <p:nvSpPr>
          <p:cNvPr id="4" name="Content Placeholder 3"/>
          <p:cNvSpPr>
            <a:spLocks noGrp="1"/>
          </p:cNvSpPr>
          <p:nvPr>
            <p:ph idx="1"/>
          </p:nvPr>
        </p:nvSpPr>
        <p:spPr>
          <a:xfrm>
            <a:off x="304800" y="1353127"/>
            <a:ext cx="6705600" cy="2545487"/>
          </a:xfrm>
        </p:spPr>
        <p:txBody>
          <a:bodyPr>
            <a:noAutofit/>
          </a:bodyPr>
          <a:lstStyle/>
          <a:p>
            <a:pPr marL="0" indent="0" hangingPunct="0">
              <a:buNone/>
            </a:pPr>
            <a:r>
              <a:rPr lang="en-US" sz="2900" dirty="0"/>
              <a:t>Social </a:t>
            </a:r>
            <a:r>
              <a:rPr lang="en-US" sz="2900" dirty="0" smtClean="0"/>
              <a:t>contagion</a:t>
            </a:r>
            <a:r>
              <a:rPr lang="en-US" sz="2900" dirty="0"/>
              <a:t>: </a:t>
            </a:r>
            <a:endParaRPr lang="en-US" sz="2900" dirty="0" smtClean="0"/>
          </a:p>
          <a:p>
            <a:pPr marL="0" indent="0" hangingPunct="0">
              <a:buNone/>
            </a:pPr>
            <a:r>
              <a:rPr lang="en-US" sz="2900" dirty="0" smtClean="0"/>
              <a:t>The </a:t>
            </a:r>
            <a:r>
              <a:rPr lang="en-US" sz="2900" dirty="0" smtClean="0"/>
              <a:t>power </a:t>
            </a:r>
            <a:r>
              <a:rPr lang="en-US" sz="2900" dirty="0"/>
              <a:t>of </a:t>
            </a:r>
            <a:r>
              <a:rPr lang="en-US" sz="2900" dirty="0" smtClean="0"/>
              <a:t>social </a:t>
            </a:r>
            <a:r>
              <a:rPr lang="en-US" sz="2900" dirty="0" smtClean="0"/>
              <a:t>networks</a:t>
            </a:r>
          </a:p>
          <a:p>
            <a:pPr hangingPunct="0"/>
            <a:r>
              <a:rPr lang="en-US" sz="2900" dirty="0" smtClean="0"/>
              <a:t>Spreading of behaviors and emotions</a:t>
            </a:r>
          </a:p>
          <a:p>
            <a:pPr lvl="1" hangingPunct="0"/>
            <a:r>
              <a:rPr lang="en-US" sz="2600" dirty="0" smtClean="0"/>
              <a:t>e.g., the more people around you who start putting on weight, the more you will…I think the opposite is working for my family: I grow fruits and veggies and have them with every home cooked dinner</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a:p>
        </p:txBody>
      </p:sp>
      <p:pic>
        <p:nvPicPr>
          <p:cNvPr id="7" name="Picture 6"/>
          <p:cNvPicPr>
            <a:picLocks noChangeAspect="1"/>
          </p:cNvPicPr>
          <p:nvPr/>
        </p:nvPicPr>
        <p:blipFill>
          <a:blip r:embed="rId3"/>
          <a:stretch>
            <a:fillRect/>
          </a:stretch>
        </p:blipFill>
        <p:spPr>
          <a:xfrm>
            <a:off x="6932686" y="4371112"/>
            <a:ext cx="1754114" cy="2338819"/>
          </a:xfrm>
          <a:prstGeom prst="rect">
            <a:avLst/>
          </a:prstGeom>
        </p:spPr>
      </p:pic>
      <p:pic>
        <p:nvPicPr>
          <p:cNvPr id="8" name="Picture 7"/>
          <p:cNvPicPr>
            <a:picLocks noChangeAspect="1"/>
          </p:cNvPicPr>
          <p:nvPr/>
        </p:nvPicPr>
        <p:blipFill>
          <a:blip r:embed="rId4"/>
          <a:stretch>
            <a:fillRect/>
          </a:stretch>
        </p:blipFill>
        <p:spPr>
          <a:xfrm>
            <a:off x="3404176" y="4749607"/>
            <a:ext cx="2515115" cy="1886337"/>
          </a:xfrm>
          <a:prstGeom prst="rect">
            <a:avLst/>
          </a:prstGeom>
        </p:spPr>
      </p:pic>
      <p:pic>
        <p:nvPicPr>
          <p:cNvPr id="9" name="Picture 8"/>
          <p:cNvPicPr>
            <a:picLocks noChangeAspect="1"/>
          </p:cNvPicPr>
          <p:nvPr/>
        </p:nvPicPr>
        <p:blipFill>
          <a:blip r:embed="rId5"/>
          <a:stretch>
            <a:fillRect/>
          </a:stretch>
        </p:blipFill>
        <p:spPr>
          <a:xfrm>
            <a:off x="7010400" y="1371600"/>
            <a:ext cx="1676400" cy="2235200"/>
          </a:xfrm>
          <a:prstGeom prst="rect">
            <a:avLst/>
          </a:prstGeom>
        </p:spPr>
      </p:pic>
      <p:pic>
        <p:nvPicPr>
          <p:cNvPr id="10" name="Picture 9"/>
          <p:cNvPicPr>
            <a:picLocks noChangeAspect="1"/>
          </p:cNvPicPr>
          <p:nvPr/>
        </p:nvPicPr>
        <p:blipFill>
          <a:blip r:embed="rId6"/>
          <a:stretch>
            <a:fillRect/>
          </a:stretch>
        </p:blipFill>
        <p:spPr>
          <a:xfrm>
            <a:off x="762000" y="4749607"/>
            <a:ext cx="1506684" cy="2008912"/>
          </a:xfrm>
          <a:prstGeom prst="rect">
            <a:avLst/>
          </a:prstGeom>
        </p:spPr>
      </p:pic>
    </p:spTree>
    <p:extLst>
      <p:ext uri="{BB962C8B-B14F-4D97-AF65-F5344CB8AC3E}">
        <p14:creationId xmlns:p14="http://schemas.microsoft.com/office/powerpoint/2010/main" val="496496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Communities</a:t>
            </a:r>
          </a:p>
        </p:txBody>
      </p:sp>
      <p:sp>
        <p:nvSpPr>
          <p:cNvPr id="4" name="Content Placeholder 3"/>
          <p:cNvSpPr>
            <a:spLocks noGrp="1"/>
          </p:cNvSpPr>
          <p:nvPr>
            <p:ph idx="1"/>
          </p:nvPr>
        </p:nvSpPr>
        <p:spPr>
          <a:xfrm>
            <a:off x="628650" y="1825625"/>
            <a:ext cx="5924550" cy="4351338"/>
          </a:xfrm>
        </p:spPr>
        <p:txBody>
          <a:bodyPr>
            <a:noAutofit/>
          </a:bodyPr>
          <a:lstStyle/>
          <a:p>
            <a:pPr marL="0" indent="0" hangingPunct="0">
              <a:buNone/>
            </a:pPr>
            <a:r>
              <a:rPr lang="en-US" sz="2900" dirty="0"/>
              <a:t>Social </a:t>
            </a:r>
            <a:r>
              <a:rPr lang="en-US" sz="2900" dirty="0" smtClean="0"/>
              <a:t>contagion</a:t>
            </a:r>
            <a:r>
              <a:rPr lang="en-US" sz="2900" dirty="0"/>
              <a:t>: </a:t>
            </a:r>
            <a:r>
              <a:rPr lang="en-US" sz="2900" dirty="0" smtClean="0"/>
              <a:t>The power </a:t>
            </a:r>
            <a:r>
              <a:rPr lang="en-US" sz="2900" dirty="0"/>
              <a:t>of </a:t>
            </a:r>
            <a:r>
              <a:rPr lang="en-US" sz="2900" dirty="0" smtClean="0"/>
              <a:t>social </a:t>
            </a:r>
            <a:r>
              <a:rPr lang="en-US" sz="2900" dirty="0" smtClean="0"/>
              <a:t>networks</a:t>
            </a:r>
          </a:p>
          <a:p>
            <a:pPr hangingPunct="0"/>
            <a:r>
              <a:rPr lang="en-US" sz="2900" dirty="0" smtClean="0"/>
              <a:t>Spreading </a:t>
            </a:r>
            <a:r>
              <a:rPr lang="en-US" sz="2900" dirty="0" smtClean="0"/>
              <a:t>emotions through social networks</a:t>
            </a:r>
          </a:p>
          <a:p>
            <a:pPr hangingPunct="0"/>
            <a:r>
              <a:rPr lang="en-US" sz="2900" dirty="0" smtClean="0"/>
              <a:t>Happiness </a:t>
            </a:r>
            <a:r>
              <a:rPr lang="en-US" sz="2900" dirty="0"/>
              <a:t>spread throughout social networks </a:t>
            </a:r>
            <a:endParaRPr lang="en-US" sz="2900" dirty="0" smtClean="0"/>
          </a:p>
          <a:p>
            <a:pPr hangingPunct="0"/>
            <a:r>
              <a:rPr lang="en-US" sz="2900" dirty="0" smtClean="0"/>
              <a:t>Cooperate </a:t>
            </a:r>
            <a:r>
              <a:rPr lang="en-US" sz="2900" dirty="0"/>
              <a:t>behavior cascades in </a:t>
            </a:r>
            <a:r>
              <a:rPr lang="en-US" sz="2900" dirty="0" smtClean="0"/>
              <a:t>social </a:t>
            </a:r>
            <a:r>
              <a:rPr lang="en-US" sz="2900" dirty="0" smtClean="0"/>
              <a:t>networks</a:t>
            </a:r>
          </a:p>
          <a:p>
            <a:pPr lvl="1" hangingPunct="0"/>
            <a:r>
              <a:rPr lang="en-US" sz="2600" dirty="0" smtClean="0"/>
              <a:t>Smiling</a:t>
            </a:r>
          </a:p>
          <a:p>
            <a:pPr lvl="1" hangingPunct="0"/>
            <a:r>
              <a:rPr lang="en-US" sz="2600" dirty="0" smtClean="0"/>
              <a:t>Practicing random acts of kindness</a:t>
            </a:r>
            <a:endParaRPr lang="en-US" sz="26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pic>
        <p:nvPicPr>
          <p:cNvPr id="2" name="Picture 1"/>
          <p:cNvPicPr>
            <a:picLocks noChangeAspect="1"/>
          </p:cNvPicPr>
          <p:nvPr/>
        </p:nvPicPr>
        <p:blipFill>
          <a:blip r:embed="rId3"/>
          <a:stretch>
            <a:fillRect/>
          </a:stretch>
        </p:blipFill>
        <p:spPr>
          <a:xfrm>
            <a:off x="6571673" y="2743200"/>
            <a:ext cx="2057400" cy="2057400"/>
          </a:xfrm>
          <a:prstGeom prst="rect">
            <a:avLst/>
          </a:prstGeom>
        </p:spPr>
      </p:pic>
    </p:spTree>
    <p:extLst>
      <p:ext uri="{BB962C8B-B14F-4D97-AF65-F5344CB8AC3E}">
        <p14:creationId xmlns:p14="http://schemas.microsoft.com/office/powerpoint/2010/main" val="376054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Communities</a:t>
            </a:r>
          </a:p>
        </p:txBody>
      </p:sp>
      <p:sp>
        <p:nvSpPr>
          <p:cNvPr id="4" name="Content Placeholder 3"/>
          <p:cNvSpPr>
            <a:spLocks noGrp="1"/>
          </p:cNvSpPr>
          <p:nvPr>
            <p:ph idx="1"/>
          </p:nvPr>
        </p:nvSpPr>
        <p:spPr>
          <a:xfrm>
            <a:off x="628650" y="1825625"/>
            <a:ext cx="7677150" cy="2136775"/>
          </a:xfrm>
        </p:spPr>
        <p:txBody>
          <a:bodyPr>
            <a:noAutofit/>
          </a:bodyPr>
          <a:lstStyle/>
          <a:p>
            <a:pPr marL="0" indent="0">
              <a:buNone/>
            </a:pPr>
            <a:r>
              <a:rPr lang="en-US" sz="3000" dirty="0"/>
              <a:t>Community p</a:t>
            </a:r>
            <a:r>
              <a:rPr lang="en-US" sz="3000" dirty="0" smtClean="0"/>
              <a:t>sychology</a:t>
            </a:r>
          </a:p>
          <a:p>
            <a:r>
              <a:rPr lang="en-US" sz="3000" dirty="0"/>
              <a:t>R</a:t>
            </a:r>
            <a:r>
              <a:rPr lang="en-US" sz="3000" dirty="0" smtClean="0"/>
              <a:t>ole of </a:t>
            </a:r>
            <a:r>
              <a:rPr lang="en-US" sz="3000" dirty="0"/>
              <a:t>environment and </a:t>
            </a:r>
            <a:r>
              <a:rPr lang="en-US" sz="3000" dirty="0" smtClean="0"/>
              <a:t>social </a:t>
            </a:r>
            <a:r>
              <a:rPr lang="en-US" sz="3000" dirty="0"/>
              <a:t>world in </a:t>
            </a:r>
            <a:r>
              <a:rPr lang="en-US" sz="3000" dirty="0" smtClean="0"/>
              <a:t>creation </a:t>
            </a:r>
            <a:r>
              <a:rPr lang="en-US" sz="3000" dirty="0"/>
              <a:t>of problems </a:t>
            </a:r>
            <a:r>
              <a:rPr lang="en-US" sz="3000" dirty="0" smtClean="0"/>
              <a:t>and their solution </a:t>
            </a:r>
            <a:endParaRPr lang="en-US" sz="3000" dirty="0" smtClean="0"/>
          </a:p>
          <a:p>
            <a:r>
              <a:rPr lang="en-US" sz="3000" dirty="0" smtClean="0"/>
              <a:t>Study of the person in social context</a:t>
            </a: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pic>
        <p:nvPicPr>
          <p:cNvPr id="2" name="Picture 1"/>
          <p:cNvPicPr>
            <a:picLocks noChangeAspect="1"/>
          </p:cNvPicPr>
          <p:nvPr/>
        </p:nvPicPr>
        <p:blipFill>
          <a:blip r:embed="rId3"/>
          <a:stretch>
            <a:fillRect/>
          </a:stretch>
        </p:blipFill>
        <p:spPr>
          <a:xfrm>
            <a:off x="2133600" y="3752273"/>
            <a:ext cx="5193170" cy="2622551"/>
          </a:xfrm>
          <a:prstGeom prst="rect">
            <a:avLst/>
          </a:prstGeom>
        </p:spPr>
      </p:pic>
    </p:spTree>
    <p:extLst>
      <p:ext uri="{BB962C8B-B14F-4D97-AF65-F5344CB8AC3E}">
        <p14:creationId xmlns:p14="http://schemas.microsoft.com/office/powerpoint/2010/main" val="196688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Communities</a:t>
            </a:r>
          </a:p>
        </p:txBody>
      </p:sp>
      <p:sp>
        <p:nvSpPr>
          <p:cNvPr id="4" name="Content Placeholder 3"/>
          <p:cNvSpPr>
            <a:spLocks noGrp="1"/>
          </p:cNvSpPr>
          <p:nvPr>
            <p:ph idx="1"/>
          </p:nvPr>
        </p:nvSpPr>
        <p:spPr/>
        <p:txBody>
          <a:bodyPr>
            <a:noAutofit/>
          </a:bodyPr>
          <a:lstStyle/>
          <a:p>
            <a:pPr marL="0" indent="0">
              <a:buNone/>
            </a:pPr>
            <a:r>
              <a:rPr lang="en-US" sz="3000" dirty="0"/>
              <a:t>Community p</a:t>
            </a:r>
            <a:r>
              <a:rPr lang="en-US" sz="3000" dirty="0" smtClean="0"/>
              <a:t>sychology</a:t>
            </a:r>
          </a:p>
          <a:p>
            <a:r>
              <a:rPr lang="en-US" sz="3000" dirty="0" smtClean="0"/>
              <a:t>Three </a:t>
            </a:r>
            <a:r>
              <a:rPr lang="en-US" sz="3000" dirty="0" smtClean="0"/>
              <a:t>foundations of community </a:t>
            </a:r>
            <a:r>
              <a:rPr lang="en-US" sz="3000" dirty="0" smtClean="0"/>
              <a:t>psychology</a:t>
            </a:r>
          </a:p>
          <a:p>
            <a:pPr lvl="1"/>
            <a:r>
              <a:rPr lang="en-US" sz="2700" dirty="0" smtClean="0"/>
              <a:t>Cultural relativity</a:t>
            </a:r>
          </a:p>
          <a:p>
            <a:pPr lvl="2"/>
            <a:r>
              <a:rPr lang="en-US" sz="2400" dirty="0" smtClean="0"/>
              <a:t>Affirms that social rules, mores, and standards may differ among different cultural groups</a:t>
            </a:r>
          </a:p>
          <a:p>
            <a:pPr lvl="1"/>
            <a:r>
              <a:rPr lang="en-US" sz="2700" dirty="0" smtClean="0"/>
              <a:t>Diversity </a:t>
            </a:r>
          </a:p>
          <a:p>
            <a:pPr lvl="2"/>
            <a:r>
              <a:rPr lang="en-US" sz="2400" dirty="0" smtClean="0"/>
              <a:t>Affirms that in many societies, the reality of cultural diversity presents the need to recognize that differences among community subgroups will continue</a:t>
            </a:r>
            <a:endParaRPr lang="en-US" sz="2400" dirty="0" smtClean="0"/>
          </a:p>
          <a:p>
            <a:pPr lvl="1"/>
            <a:r>
              <a:rPr lang="en-US" sz="2700" dirty="0" smtClean="0"/>
              <a:t>Ecology </a:t>
            </a:r>
          </a:p>
          <a:p>
            <a:pPr lvl="2"/>
            <a:r>
              <a:rPr lang="en-US" sz="2400" dirty="0" smtClean="0"/>
              <a:t>Affirms that people exist in a constant interplay of intricate relationships with their environment</a:t>
            </a:r>
            <a:endParaRPr lang="en-US" sz="24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685811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Communities</a:t>
            </a:r>
            <a:endParaRPr lang="en-IN" sz="4000" dirty="0"/>
          </a:p>
        </p:txBody>
      </p:sp>
      <p:sp>
        <p:nvSpPr>
          <p:cNvPr id="4" name="Content Placeholder 3"/>
          <p:cNvSpPr>
            <a:spLocks noGrp="1"/>
          </p:cNvSpPr>
          <p:nvPr>
            <p:ph idx="1"/>
          </p:nvPr>
        </p:nvSpPr>
        <p:spPr>
          <a:xfrm>
            <a:off x="628650" y="1447800"/>
            <a:ext cx="8058150" cy="5105400"/>
          </a:xfrm>
        </p:spPr>
        <p:txBody>
          <a:bodyPr>
            <a:noAutofit/>
          </a:bodyPr>
          <a:lstStyle/>
          <a:p>
            <a:pPr marL="0" indent="0" hangingPunct="0">
              <a:buNone/>
            </a:pPr>
            <a:r>
              <a:rPr lang="en-US" sz="2600" dirty="0"/>
              <a:t>Community </a:t>
            </a:r>
            <a:r>
              <a:rPr lang="en-US" sz="2600" dirty="0" smtClean="0"/>
              <a:t>psychology: Empowerment</a:t>
            </a:r>
          </a:p>
          <a:p>
            <a:pPr lvl="0" hangingPunct="0"/>
            <a:r>
              <a:rPr lang="en-US" sz="2600" dirty="0"/>
              <a:t>Enable </a:t>
            </a:r>
            <a:r>
              <a:rPr lang="en-US" sz="2600" dirty="0" smtClean="0"/>
              <a:t>the marginalized </a:t>
            </a:r>
            <a:r>
              <a:rPr lang="en-US" sz="2600" dirty="0"/>
              <a:t>or </a:t>
            </a:r>
            <a:r>
              <a:rPr lang="en-US" sz="2600" dirty="0" smtClean="0"/>
              <a:t>underprivileged to increase personal </a:t>
            </a:r>
            <a:r>
              <a:rPr lang="en-US" sz="2600" dirty="0"/>
              <a:t>and political </a:t>
            </a:r>
            <a:r>
              <a:rPr lang="en-US" sz="2600" dirty="0" smtClean="0"/>
              <a:t>power</a:t>
            </a:r>
          </a:p>
          <a:p>
            <a:pPr lvl="1" hangingPunct="0">
              <a:buFont typeface="Arial" panose="020B0604020202020204" pitchFamily="34" charset="0"/>
              <a:buChar char="─"/>
            </a:pPr>
            <a:r>
              <a:rPr lang="en-US" sz="2600" dirty="0"/>
              <a:t>T</a:t>
            </a:r>
            <a:r>
              <a:rPr lang="en-US" sz="2600" dirty="0" smtClean="0"/>
              <a:t>aking </a:t>
            </a:r>
            <a:r>
              <a:rPr lang="en-US" sz="2600" dirty="0"/>
              <a:t>charge of their </a:t>
            </a:r>
            <a:r>
              <a:rPr lang="en-US" sz="2600" dirty="0" smtClean="0"/>
              <a:t>lives</a:t>
            </a:r>
          </a:p>
          <a:p>
            <a:pPr lvl="1" hangingPunct="0">
              <a:buFont typeface="Arial" panose="020B0604020202020204" pitchFamily="34" charset="0"/>
              <a:buChar char="─"/>
            </a:pPr>
            <a:r>
              <a:rPr lang="en-US" sz="2600" dirty="0" smtClean="0"/>
              <a:t>Enhances </a:t>
            </a:r>
            <a:r>
              <a:rPr lang="en-US" sz="2600" dirty="0" smtClean="0"/>
              <a:t>efficacy </a:t>
            </a:r>
            <a:r>
              <a:rPr lang="en-US" sz="2600" dirty="0"/>
              <a:t>and self-determination </a:t>
            </a:r>
            <a:r>
              <a:rPr lang="en-US" sz="2600" dirty="0" smtClean="0"/>
              <a:t> </a:t>
            </a:r>
          </a:p>
          <a:p>
            <a:pPr hangingPunct="0"/>
            <a:r>
              <a:rPr lang="en-US" sz="3000" i="1" dirty="0" smtClean="0"/>
              <a:t>Learned empowerment </a:t>
            </a:r>
            <a:endParaRPr lang="en-US" sz="3000" i="1" dirty="0" smtClean="0"/>
          </a:p>
          <a:p>
            <a:pPr lvl="1" hangingPunct="0"/>
            <a:r>
              <a:rPr lang="en-US" sz="2400" dirty="0" smtClean="0"/>
              <a:t>Learn to exert a degree of control over environment</a:t>
            </a:r>
          </a:p>
          <a:p>
            <a:pPr lvl="1" hangingPunct="0"/>
            <a:r>
              <a:rPr lang="en-US" sz="2400" dirty="0" smtClean="0"/>
              <a:t>One form is </a:t>
            </a:r>
            <a:r>
              <a:rPr lang="en-US" sz="2400" dirty="0"/>
              <a:t>collective </a:t>
            </a:r>
            <a:r>
              <a:rPr lang="en-US" sz="2400" dirty="0" smtClean="0"/>
              <a:t>efficacy: sense of social cohesion that creates local friendship networks and a sense of agency or willingness to intervene in making community better</a:t>
            </a:r>
          </a:p>
          <a:p>
            <a:pPr lvl="1" hangingPunct="0"/>
            <a:r>
              <a:rPr lang="en-US" sz="2400" dirty="0" smtClean="0"/>
              <a:t>Sense of trust and willingness develop</a:t>
            </a:r>
          </a:p>
          <a:p>
            <a:pPr marL="0" indent="0" hangingPunc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891830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Communities</a:t>
            </a:r>
          </a:p>
        </p:txBody>
      </p:sp>
      <p:sp>
        <p:nvSpPr>
          <p:cNvPr id="4" name="Content Placeholder 3"/>
          <p:cNvSpPr>
            <a:spLocks noGrp="1"/>
          </p:cNvSpPr>
          <p:nvPr>
            <p:ph idx="1"/>
          </p:nvPr>
        </p:nvSpPr>
        <p:spPr>
          <a:xfrm>
            <a:off x="628650" y="1825625"/>
            <a:ext cx="7981950" cy="4351338"/>
          </a:xfrm>
        </p:spPr>
        <p:txBody>
          <a:bodyPr>
            <a:noAutofit/>
          </a:bodyPr>
          <a:lstStyle/>
          <a:p>
            <a:pPr marL="0" indent="0" hangingPunct="0">
              <a:buNone/>
            </a:pPr>
            <a:r>
              <a:rPr lang="en-US" sz="3000" dirty="0" smtClean="0"/>
              <a:t>Community psychology: Community </a:t>
            </a:r>
            <a:r>
              <a:rPr lang="en-US" sz="3000" dirty="0"/>
              <a:t>interventions</a:t>
            </a:r>
            <a:r>
              <a:rPr lang="en-US" sz="3000" b="1" dirty="0"/>
              <a:t> </a:t>
            </a:r>
            <a:endParaRPr lang="en-US" sz="3000" b="1" dirty="0" smtClean="0"/>
          </a:p>
          <a:p>
            <a:pPr hangingPunct="0"/>
            <a:r>
              <a:rPr lang="en-US" sz="3000" dirty="0"/>
              <a:t>Emphasis on positive </a:t>
            </a:r>
            <a:r>
              <a:rPr lang="en-US" sz="3000" dirty="0" smtClean="0"/>
              <a:t>interventions</a:t>
            </a:r>
            <a:endParaRPr lang="en-US" sz="3000" dirty="0"/>
          </a:p>
          <a:p>
            <a:pPr hangingPunct="0"/>
            <a:r>
              <a:rPr lang="en-US" sz="3000" dirty="0"/>
              <a:t>Help improve </a:t>
            </a:r>
            <a:r>
              <a:rPr lang="en-US" sz="3000" dirty="0" smtClean="0"/>
              <a:t>personal </a:t>
            </a:r>
            <a:r>
              <a:rPr lang="en-US" sz="3000" dirty="0"/>
              <a:t>lives and the </a:t>
            </a:r>
            <a:r>
              <a:rPr lang="en-US" sz="3000" dirty="0" smtClean="0"/>
              <a:t>communities</a:t>
            </a:r>
            <a:endParaRPr lang="en-US" sz="3000" dirty="0"/>
          </a:p>
          <a:p>
            <a:pPr hangingPunct="0"/>
            <a:r>
              <a:rPr lang="en-US" sz="3000" dirty="0" smtClean="0"/>
              <a:t>Creation of </a:t>
            </a:r>
            <a:r>
              <a:rPr lang="en-US" sz="3000" dirty="0" smtClean="0"/>
              <a:t>“</a:t>
            </a:r>
            <a:r>
              <a:rPr lang="en-US" sz="3000" dirty="0" smtClean="0"/>
              <a:t>village” movement</a:t>
            </a:r>
          </a:p>
          <a:p>
            <a:pPr lvl="1" hangingPunct="0"/>
            <a:r>
              <a:rPr lang="en-US" sz="2700" dirty="0" smtClean="0"/>
              <a:t>Elderly “village” movement</a:t>
            </a:r>
          </a:p>
          <a:p>
            <a:pPr lvl="2" hangingPunct="0"/>
            <a:r>
              <a:rPr lang="en-US" sz="2400" dirty="0" smtClean="0"/>
              <a:t>Assistance with chores, shopping, transportation</a:t>
            </a:r>
            <a:endParaRPr lang="en-US" sz="2400" dirty="0"/>
          </a:p>
          <a:p>
            <a:pPr marL="0" indent="0" hangingPunc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341968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Positive Communities</a:t>
            </a:r>
          </a:p>
        </p:txBody>
      </p:sp>
      <p:sp>
        <p:nvSpPr>
          <p:cNvPr id="4" name="Content Placeholder 3"/>
          <p:cNvSpPr>
            <a:spLocks noGrp="1"/>
          </p:cNvSpPr>
          <p:nvPr>
            <p:ph idx="1"/>
          </p:nvPr>
        </p:nvSpPr>
        <p:spPr/>
        <p:txBody>
          <a:bodyPr>
            <a:normAutofit/>
          </a:bodyPr>
          <a:lstStyle/>
          <a:p>
            <a:pPr marL="0" indent="0">
              <a:buNone/>
            </a:pPr>
            <a:r>
              <a:rPr lang="en-US" sz="3000" dirty="0" smtClean="0"/>
              <a:t>Volunteerism</a:t>
            </a:r>
          </a:p>
          <a:p>
            <a:r>
              <a:rPr lang="en-US" sz="3000" dirty="0"/>
              <a:t>M</a:t>
            </a:r>
            <a:r>
              <a:rPr lang="en-US" sz="3000" dirty="0" smtClean="0"/>
              <a:t>ore engagement with communities</a:t>
            </a:r>
          </a:p>
          <a:p>
            <a:r>
              <a:rPr lang="en-US" sz="3000" dirty="0" smtClean="0"/>
              <a:t>Rewards associated with kinds of volunteering</a:t>
            </a:r>
          </a:p>
          <a:p>
            <a:r>
              <a:rPr lang="en-US" sz="3000" dirty="0" smtClean="0"/>
              <a:t>Reasons of </a:t>
            </a:r>
            <a:r>
              <a:rPr lang="en-US" sz="3000" dirty="0" smtClean="0"/>
              <a:t>volunteering</a:t>
            </a:r>
          </a:p>
          <a:p>
            <a:pPr lvl="1"/>
            <a:r>
              <a:rPr lang="en-US" sz="2700" dirty="0" smtClean="0"/>
              <a:t>Altruism</a:t>
            </a:r>
          </a:p>
          <a:p>
            <a:pPr lvl="1"/>
            <a:r>
              <a:rPr lang="en-US" sz="2700" dirty="0" smtClean="0"/>
              <a:t>Seek to gain knowledge and understanding</a:t>
            </a:r>
          </a:p>
          <a:p>
            <a:pPr lvl="1"/>
            <a:r>
              <a:rPr lang="en-US" sz="2700" dirty="0" smtClean="0"/>
              <a:t>Desire to enhance self-esteem</a:t>
            </a:r>
          </a:p>
          <a:p>
            <a:pPr lvl="1"/>
            <a:r>
              <a:rPr lang="en-US" sz="2700" dirty="0" smtClean="0"/>
              <a:t>Social pressures</a:t>
            </a:r>
            <a:endParaRPr lang="en-US" sz="2700" dirty="0" smtClean="0"/>
          </a:p>
          <a:p>
            <a:r>
              <a:rPr lang="en-US" sz="3000" dirty="0" smtClean="0"/>
              <a:t>Result </a:t>
            </a:r>
            <a:r>
              <a:rPr lang="en-US" sz="3000" dirty="0"/>
              <a:t>greater if </a:t>
            </a:r>
            <a:r>
              <a:rPr lang="en-US" sz="3000" dirty="0" smtClean="0"/>
              <a:t>volunteer has </a:t>
            </a:r>
            <a:r>
              <a:rPr lang="en-US" sz="3000" dirty="0"/>
              <a:t>prosocial values </a:t>
            </a: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321607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
            </a:r>
            <a:br>
              <a:rPr lang="en-US" dirty="0" smtClean="0"/>
            </a:br>
            <a:r>
              <a:rPr lang="en-US" dirty="0" smtClean="0"/>
              <a:t>Cross-Cultural Subjective </a:t>
            </a:r>
            <a:r>
              <a:rPr lang="en-US" dirty="0" smtClean="0"/>
              <a:t>Well-Being</a:t>
            </a:r>
            <a:r>
              <a:rPr lang="en-US" dirty="0"/>
              <a:t/>
            </a:r>
            <a:br>
              <a:rPr lang="en-US" dirty="0"/>
            </a:br>
            <a:endParaRPr lang="en-US" sz="4000" dirty="0"/>
          </a:p>
        </p:txBody>
      </p:sp>
      <p:sp>
        <p:nvSpPr>
          <p:cNvPr id="4" name="Content Placeholder 3"/>
          <p:cNvSpPr>
            <a:spLocks noGrp="1"/>
          </p:cNvSpPr>
          <p:nvPr>
            <p:ph idx="1"/>
          </p:nvPr>
        </p:nvSpPr>
        <p:spPr/>
        <p:txBody>
          <a:bodyPr>
            <a:normAutofit/>
          </a:bodyPr>
          <a:lstStyle/>
          <a:p>
            <a:r>
              <a:rPr lang="en-US" sz="2600" dirty="0" smtClean="0"/>
              <a:t>Culture: set of attitudes, values, beliefs, and behaviors shared by a group of people, communicated from one generation to the next</a:t>
            </a:r>
          </a:p>
          <a:p>
            <a:pPr lvl="1"/>
            <a:r>
              <a:rPr lang="en-US" sz="2300" dirty="0" smtClean="0"/>
              <a:t>All </a:t>
            </a:r>
            <a:r>
              <a:rPr lang="en-US" sz="2300" dirty="0"/>
              <a:t>cultures have a concept for the emotion of </a:t>
            </a:r>
            <a:r>
              <a:rPr lang="en-US" sz="2300" dirty="0" smtClean="0"/>
              <a:t>happiness, but differences in how it is understood, expressed, experienced</a:t>
            </a:r>
            <a:endParaRPr lang="en-US" sz="2300" dirty="0" smtClean="0"/>
          </a:p>
          <a:p>
            <a:r>
              <a:rPr lang="en-US" sz="2600" dirty="0" smtClean="0"/>
              <a:t>Different measures </a:t>
            </a:r>
            <a:r>
              <a:rPr lang="en-US" sz="2600" dirty="0" smtClean="0"/>
              <a:t>of well-being</a:t>
            </a:r>
          </a:p>
          <a:p>
            <a:pPr lvl="1"/>
            <a:r>
              <a:rPr lang="en-US" sz="2300" dirty="0" smtClean="0"/>
              <a:t>World Database of Happiness</a:t>
            </a:r>
          </a:p>
          <a:p>
            <a:pPr lvl="1"/>
            <a:r>
              <a:rPr lang="en-US" sz="2300" dirty="0" smtClean="0"/>
              <a:t>United Nations Human Development Indicators</a:t>
            </a:r>
          </a:p>
          <a:p>
            <a:pPr lvl="1"/>
            <a:r>
              <a:rPr lang="en-US" sz="2300" dirty="0" smtClean="0"/>
              <a:t>Gallup World Poll</a:t>
            </a:r>
          </a:p>
          <a:p>
            <a:pPr lvl="1"/>
            <a:r>
              <a:rPr lang="en-US" sz="2300" dirty="0" smtClean="0"/>
              <a:t>Happy Planet Index</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440373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628650" y="533400"/>
            <a:ext cx="7886700" cy="1157289"/>
          </a:xfrm>
        </p:spPr>
        <p:txBody>
          <a:bodyPr>
            <a:noAutofit/>
          </a:bodyPr>
          <a:lstStyle/>
          <a:p>
            <a:pPr hangingPunct="0"/>
            <a:r>
              <a:rPr lang="en-US" dirty="0"/>
              <a:t>Employee Engagement </a:t>
            </a:r>
            <a:r>
              <a:rPr lang="en-US" dirty="0" smtClean="0"/>
              <a:t>and </a:t>
            </a:r>
            <a:r>
              <a:rPr lang="en-US" dirty="0"/>
              <a:t>Job Satisfaction</a:t>
            </a:r>
          </a:p>
        </p:txBody>
      </p:sp>
      <p:sp>
        <p:nvSpPr>
          <p:cNvPr id="9" name="Content Placeholder 8"/>
          <p:cNvSpPr>
            <a:spLocks noGrp="1"/>
          </p:cNvSpPr>
          <p:nvPr>
            <p:ph idx="1"/>
          </p:nvPr>
        </p:nvSpPr>
        <p:spPr>
          <a:xfrm>
            <a:off x="628650" y="1825625"/>
            <a:ext cx="8134350" cy="4351338"/>
          </a:xfrm>
        </p:spPr>
        <p:txBody>
          <a:bodyPr>
            <a:noAutofit/>
          </a:bodyPr>
          <a:lstStyle/>
          <a:p>
            <a:pPr marL="0" indent="0">
              <a:buNone/>
            </a:pPr>
            <a:r>
              <a:rPr lang="en-US" sz="3000" dirty="0"/>
              <a:t>What promotes employee </a:t>
            </a:r>
            <a:r>
              <a:rPr lang="en-US" sz="3000" dirty="0" smtClean="0"/>
              <a:t>engagement?</a:t>
            </a:r>
            <a:endParaRPr lang="en-US" sz="3000" dirty="0"/>
          </a:p>
          <a:p>
            <a:pPr marL="0" indent="0">
              <a:buNone/>
            </a:pPr>
            <a:r>
              <a:rPr lang="en-US" sz="3000" dirty="0"/>
              <a:t>Positive emotions and </a:t>
            </a:r>
            <a:r>
              <a:rPr lang="en-US" sz="3000" dirty="0" smtClean="0"/>
              <a:t>work</a:t>
            </a:r>
            <a:endParaRPr lang="en-US" sz="3000" dirty="0"/>
          </a:p>
          <a:p>
            <a:r>
              <a:rPr lang="en-US" sz="2800" dirty="0" smtClean="0"/>
              <a:t>Happiness Advantage</a:t>
            </a:r>
          </a:p>
          <a:p>
            <a:pPr lvl="1"/>
            <a:r>
              <a:rPr lang="en-US" sz="2500" dirty="0" smtClean="0"/>
              <a:t>Happiness—vocational success link</a:t>
            </a:r>
          </a:p>
          <a:p>
            <a:pPr lvl="1"/>
            <a:r>
              <a:rPr lang="en-US" sz="2500" dirty="0" smtClean="0"/>
              <a:t>Some researchers suggest positive emotionality precedes and enhances workplace achievement</a:t>
            </a:r>
          </a:p>
          <a:p>
            <a:pPr lvl="1"/>
            <a:r>
              <a:rPr lang="en-US" sz="2500" dirty="0" smtClean="0"/>
              <a:t>Higher confidence, optimism, self-efficacy, likability, sociability are advantageous</a:t>
            </a:r>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237819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628650" y="533400"/>
            <a:ext cx="7886700" cy="1157289"/>
          </a:xfrm>
        </p:spPr>
        <p:txBody>
          <a:bodyPr>
            <a:noAutofit/>
          </a:bodyPr>
          <a:lstStyle/>
          <a:p>
            <a:pPr hangingPunct="0"/>
            <a:r>
              <a:rPr lang="en-US" dirty="0"/>
              <a:t>Employee Engagement </a:t>
            </a:r>
            <a:r>
              <a:rPr lang="en-US" dirty="0" smtClean="0"/>
              <a:t>and </a:t>
            </a:r>
            <a:r>
              <a:rPr lang="en-US" dirty="0"/>
              <a:t>Job Satisfaction</a:t>
            </a:r>
          </a:p>
        </p:txBody>
      </p:sp>
      <p:sp>
        <p:nvSpPr>
          <p:cNvPr id="9" name="Content Placeholder 8"/>
          <p:cNvSpPr>
            <a:spLocks noGrp="1"/>
          </p:cNvSpPr>
          <p:nvPr>
            <p:ph idx="1"/>
          </p:nvPr>
        </p:nvSpPr>
        <p:spPr>
          <a:xfrm>
            <a:off x="533400" y="1825624"/>
            <a:ext cx="4495800" cy="4651375"/>
          </a:xfrm>
        </p:spPr>
        <p:txBody>
          <a:bodyPr>
            <a:noAutofit/>
          </a:bodyPr>
          <a:lstStyle/>
          <a:p>
            <a:pPr marL="0" indent="0">
              <a:buNone/>
            </a:pPr>
            <a:r>
              <a:rPr lang="en-US" sz="2400" dirty="0" smtClean="0"/>
              <a:t>Positive </a:t>
            </a:r>
            <a:r>
              <a:rPr lang="en-US" sz="2400" dirty="0"/>
              <a:t>emotions and </a:t>
            </a:r>
            <a:r>
              <a:rPr lang="en-US" sz="2400" dirty="0" smtClean="0"/>
              <a:t>work</a:t>
            </a:r>
            <a:endParaRPr lang="en-US" sz="2400" dirty="0"/>
          </a:p>
          <a:p>
            <a:r>
              <a:rPr lang="en-US" sz="2400" dirty="0" smtClean="0"/>
              <a:t>Explanations </a:t>
            </a:r>
          </a:p>
          <a:p>
            <a:pPr lvl="1"/>
            <a:r>
              <a:rPr lang="en-US" sz="2200" dirty="0" smtClean="0"/>
              <a:t>Positive emotions linked with approach-oriented behaviors</a:t>
            </a:r>
          </a:p>
          <a:p>
            <a:pPr lvl="2"/>
            <a:r>
              <a:rPr lang="en-US" sz="1900" dirty="0" smtClean="0"/>
              <a:t>More likely to enter novel situations, interact with others, pursue new goals </a:t>
            </a:r>
          </a:p>
          <a:p>
            <a:pPr lvl="1"/>
            <a:r>
              <a:rPr lang="en-US" sz="2200" dirty="0" smtClean="0"/>
              <a:t>More engaged with work</a:t>
            </a:r>
          </a:p>
          <a:p>
            <a:pPr lvl="2"/>
            <a:r>
              <a:rPr lang="en-US" sz="1900" dirty="0" smtClean="0"/>
              <a:t>Less burnout, less emotional exhaustion, less absenteeism, less turnover</a:t>
            </a:r>
          </a:p>
          <a:p>
            <a:pPr lvl="1"/>
            <a:r>
              <a:rPr lang="en-US" sz="2200" dirty="0" smtClean="0"/>
              <a:t>More popular, gain more social support</a:t>
            </a:r>
          </a:p>
          <a:p>
            <a:pPr lvl="1"/>
            <a:r>
              <a:rPr lang="en-US" sz="2200" dirty="0" smtClean="0"/>
              <a:t>Engage in more helpful behavior</a:t>
            </a:r>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pic>
        <p:nvPicPr>
          <p:cNvPr id="3" name="Picture 2"/>
          <p:cNvPicPr>
            <a:picLocks noChangeAspect="1"/>
          </p:cNvPicPr>
          <p:nvPr/>
        </p:nvPicPr>
        <p:blipFill>
          <a:blip r:embed="rId3"/>
          <a:stretch>
            <a:fillRect/>
          </a:stretch>
        </p:blipFill>
        <p:spPr>
          <a:xfrm>
            <a:off x="4953000" y="2870198"/>
            <a:ext cx="3946987" cy="2562225"/>
          </a:xfrm>
          <a:prstGeom prst="rect">
            <a:avLst/>
          </a:prstGeom>
        </p:spPr>
      </p:pic>
    </p:spTree>
    <p:extLst>
      <p:ext uri="{BB962C8B-B14F-4D97-AF65-F5344CB8AC3E}">
        <p14:creationId xmlns:p14="http://schemas.microsoft.com/office/powerpoint/2010/main" val="85443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628650" y="533400"/>
            <a:ext cx="7886700" cy="1157289"/>
          </a:xfrm>
        </p:spPr>
        <p:txBody>
          <a:bodyPr>
            <a:noAutofit/>
          </a:bodyPr>
          <a:lstStyle/>
          <a:p>
            <a:pPr hangingPunct="0"/>
            <a:r>
              <a:rPr lang="en-US" dirty="0"/>
              <a:t>Employee Engagement </a:t>
            </a:r>
            <a:r>
              <a:rPr lang="en-US" dirty="0" smtClean="0"/>
              <a:t>and </a:t>
            </a:r>
            <a:r>
              <a:rPr lang="en-US" dirty="0"/>
              <a:t>Job Satisfaction</a:t>
            </a:r>
          </a:p>
        </p:txBody>
      </p:sp>
      <p:sp>
        <p:nvSpPr>
          <p:cNvPr id="9" name="Content Placeholder 8"/>
          <p:cNvSpPr>
            <a:spLocks noGrp="1"/>
          </p:cNvSpPr>
          <p:nvPr>
            <p:ph idx="1"/>
          </p:nvPr>
        </p:nvSpPr>
        <p:spPr>
          <a:xfrm>
            <a:off x="533400" y="1825624"/>
            <a:ext cx="3086100" cy="4651375"/>
          </a:xfrm>
        </p:spPr>
        <p:txBody>
          <a:bodyPr>
            <a:noAutofit/>
          </a:bodyPr>
          <a:lstStyle/>
          <a:p>
            <a:pPr marL="0" indent="0">
              <a:buNone/>
            </a:pPr>
            <a:r>
              <a:rPr lang="en-US" sz="2400" dirty="0" smtClean="0"/>
              <a:t>Positive </a:t>
            </a:r>
            <a:r>
              <a:rPr lang="en-US" sz="2400" dirty="0"/>
              <a:t>emotions and </a:t>
            </a:r>
            <a:r>
              <a:rPr lang="en-US" sz="2400" dirty="0" smtClean="0"/>
              <a:t>work</a:t>
            </a:r>
            <a:endParaRPr lang="en-US" sz="2400" dirty="0"/>
          </a:p>
          <a:p>
            <a:r>
              <a:rPr lang="en-US" sz="2400" dirty="0" smtClean="0"/>
              <a:t>Psychological Capital: combination of:</a:t>
            </a:r>
          </a:p>
          <a:p>
            <a:pPr lvl="1"/>
            <a:r>
              <a:rPr lang="en-US" sz="2400" dirty="0" smtClean="0"/>
              <a:t>Self-efficacy</a:t>
            </a:r>
          </a:p>
          <a:p>
            <a:pPr lvl="1"/>
            <a:r>
              <a:rPr lang="en-US" sz="2400" dirty="0" smtClean="0"/>
              <a:t>Hope</a:t>
            </a:r>
          </a:p>
          <a:p>
            <a:pPr lvl="1"/>
            <a:r>
              <a:rPr lang="en-US" sz="2400" dirty="0" smtClean="0"/>
              <a:t>Optimism</a:t>
            </a:r>
          </a:p>
          <a:p>
            <a:pPr lvl="1"/>
            <a:r>
              <a:rPr lang="en-US" sz="2400" dirty="0" smtClean="0"/>
              <a:t>Resiliency</a:t>
            </a:r>
          </a:p>
          <a:p>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7</a:t>
            </a:fld>
            <a:endParaRPr lang="en-US"/>
          </a:p>
        </p:txBody>
      </p:sp>
      <p:pic>
        <p:nvPicPr>
          <p:cNvPr id="4" name="Picture 3"/>
          <p:cNvPicPr>
            <a:picLocks noChangeAspect="1"/>
          </p:cNvPicPr>
          <p:nvPr/>
        </p:nvPicPr>
        <p:blipFill>
          <a:blip r:embed="rId3"/>
          <a:stretch>
            <a:fillRect/>
          </a:stretch>
        </p:blipFill>
        <p:spPr>
          <a:xfrm>
            <a:off x="3962400" y="2286000"/>
            <a:ext cx="4776068" cy="3048000"/>
          </a:xfrm>
          <a:prstGeom prst="rect">
            <a:avLst/>
          </a:prstGeom>
        </p:spPr>
      </p:pic>
    </p:spTree>
    <p:extLst>
      <p:ext uri="{BB962C8B-B14F-4D97-AF65-F5344CB8AC3E}">
        <p14:creationId xmlns:p14="http://schemas.microsoft.com/office/powerpoint/2010/main" val="38695885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Employee Engagement </a:t>
            </a:r>
            <a:r>
              <a:rPr lang="en-US" dirty="0" smtClean="0"/>
              <a:t>and </a:t>
            </a:r>
            <a:r>
              <a:rPr lang="en-US" dirty="0"/>
              <a:t>Job Satisfaction</a:t>
            </a:r>
          </a:p>
        </p:txBody>
      </p:sp>
      <p:sp>
        <p:nvSpPr>
          <p:cNvPr id="9" name="Content Placeholder 8"/>
          <p:cNvSpPr>
            <a:spLocks noGrp="1"/>
          </p:cNvSpPr>
          <p:nvPr>
            <p:ph idx="1"/>
          </p:nvPr>
        </p:nvSpPr>
        <p:spPr/>
        <p:txBody>
          <a:bodyPr>
            <a:noAutofit/>
          </a:bodyPr>
          <a:lstStyle/>
          <a:p>
            <a:pPr marL="0" indent="0">
              <a:buNone/>
            </a:pPr>
            <a:r>
              <a:rPr lang="en-US" sz="2800" dirty="0"/>
              <a:t>What promotes employee </a:t>
            </a:r>
            <a:r>
              <a:rPr lang="en-US" sz="2800" dirty="0" smtClean="0"/>
              <a:t>engagement</a:t>
            </a:r>
            <a:r>
              <a:rPr lang="en-US" sz="2800" dirty="0" smtClean="0"/>
              <a:t>?</a:t>
            </a:r>
            <a:endParaRPr lang="en-US" sz="2800" dirty="0"/>
          </a:p>
          <a:p>
            <a:pPr marL="0" indent="0">
              <a:buNone/>
            </a:pPr>
            <a:r>
              <a:rPr lang="en-US" sz="2800" dirty="0"/>
              <a:t>More </a:t>
            </a:r>
            <a:r>
              <a:rPr lang="en-US" sz="2800" i="1" dirty="0"/>
              <a:t>frequent</a:t>
            </a:r>
            <a:r>
              <a:rPr lang="en-US" sz="2800" dirty="0"/>
              <a:t> positive emotions or more </a:t>
            </a:r>
            <a:r>
              <a:rPr lang="en-US" sz="2800" i="1" dirty="0"/>
              <a:t>intense</a:t>
            </a:r>
            <a:r>
              <a:rPr lang="en-US" sz="2800" dirty="0"/>
              <a:t> emotions?</a:t>
            </a:r>
          </a:p>
          <a:p>
            <a:pPr marL="457200" indent="-457200"/>
            <a:r>
              <a:rPr lang="en-US" sz="2800" dirty="0"/>
              <a:t>Frequency of positive emotions </a:t>
            </a:r>
            <a:r>
              <a:rPr lang="en-US" sz="2800" dirty="0" smtClean="0"/>
              <a:t>more important </a:t>
            </a:r>
            <a:r>
              <a:rPr lang="en-US" sz="2800" dirty="0"/>
              <a:t>than </a:t>
            </a:r>
            <a:r>
              <a:rPr lang="en-US" sz="2800" dirty="0" smtClean="0"/>
              <a:t>the </a:t>
            </a:r>
            <a:r>
              <a:rPr lang="en-US" sz="2800" dirty="0" smtClean="0"/>
              <a:t>intensity, because bursts (e.g., motivationa</a:t>
            </a:r>
            <a:r>
              <a:rPr lang="en-US" sz="2800" dirty="0" smtClean="0"/>
              <a:t>l seminar)</a:t>
            </a:r>
            <a:r>
              <a:rPr lang="en-US" sz="2800" dirty="0" smtClean="0"/>
              <a:t> are short lived, so need more frequent</a:t>
            </a:r>
            <a:endParaRPr lang="en-US" sz="2800" dirty="0" smtClean="0"/>
          </a:p>
          <a:p>
            <a:pPr marL="457200" indent="-457200"/>
            <a:r>
              <a:rPr lang="en-US" sz="2800" dirty="0" smtClean="0"/>
              <a:t>Create </a:t>
            </a:r>
            <a:r>
              <a:rPr lang="en-US" sz="2800" dirty="0"/>
              <a:t>work environments </a:t>
            </a:r>
            <a:r>
              <a:rPr lang="en-US" sz="2800" dirty="0" smtClean="0"/>
              <a:t>that induce positive emotions more consistently</a:t>
            </a:r>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223750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400" dirty="0"/>
              <a:t>Employee Engagement </a:t>
            </a:r>
            <a:r>
              <a:rPr lang="en-US" sz="3400" dirty="0" smtClean="0"/>
              <a:t>and </a:t>
            </a:r>
            <a:r>
              <a:rPr lang="en-US" sz="3400" dirty="0"/>
              <a:t>Job Satisfaction</a:t>
            </a:r>
            <a:endParaRPr lang="en-IN" sz="3400" dirty="0"/>
          </a:p>
        </p:txBody>
      </p:sp>
      <p:sp>
        <p:nvSpPr>
          <p:cNvPr id="4" name="Content Placeholder 3"/>
          <p:cNvSpPr>
            <a:spLocks noGrp="1"/>
          </p:cNvSpPr>
          <p:nvPr>
            <p:ph idx="1"/>
          </p:nvPr>
        </p:nvSpPr>
        <p:spPr/>
        <p:txBody>
          <a:bodyPr>
            <a:noAutofit/>
          </a:bodyPr>
          <a:lstStyle/>
          <a:p>
            <a:pPr marL="0" indent="0">
              <a:buNone/>
            </a:pPr>
            <a:r>
              <a:rPr lang="en-US" sz="3000" dirty="0"/>
              <a:t>What promotes employee </a:t>
            </a:r>
            <a:r>
              <a:rPr lang="en-US" sz="3000" dirty="0" smtClean="0"/>
              <a:t>engagement</a:t>
            </a:r>
            <a:r>
              <a:rPr lang="en-US" sz="3000" dirty="0" smtClean="0"/>
              <a:t>?</a:t>
            </a:r>
            <a:endParaRPr lang="en-US" sz="3000" dirty="0"/>
          </a:p>
          <a:p>
            <a:pPr marL="0" indent="0">
              <a:buNone/>
            </a:pPr>
            <a:r>
              <a:rPr lang="en-US" sz="3000" dirty="0" smtClean="0"/>
              <a:t>It’s </a:t>
            </a:r>
            <a:r>
              <a:rPr lang="en-US" sz="3000" dirty="0"/>
              <a:t>not just a job, it’s a </a:t>
            </a:r>
            <a:r>
              <a:rPr lang="en-US" sz="3000" dirty="0" smtClean="0"/>
              <a:t>calling</a:t>
            </a:r>
            <a:endParaRPr lang="en-US" sz="3000" dirty="0"/>
          </a:p>
          <a:p>
            <a:pPr lvl="0"/>
            <a:r>
              <a:rPr lang="en-IN" sz="3000" dirty="0" smtClean="0"/>
              <a:t>Three views of occupation </a:t>
            </a:r>
            <a:r>
              <a:rPr lang="en-IN" sz="1800" dirty="0" smtClean="0"/>
              <a:t>(</a:t>
            </a:r>
            <a:r>
              <a:rPr lang="en-IN" sz="1800" dirty="0" err="1" smtClean="0"/>
              <a:t>Wrzesniewski</a:t>
            </a:r>
            <a:r>
              <a:rPr lang="en-IN" sz="1800" dirty="0" smtClean="0"/>
              <a:t> and colleagues) </a:t>
            </a:r>
          </a:p>
          <a:p>
            <a:pPr lvl="1"/>
            <a:r>
              <a:rPr lang="en-IN" sz="2700" dirty="0" smtClean="0"/>
              <a:t>Job </a:t>
            </a:r>
          </a:p>
          <a:p>
            <a:pPr lvl="2"/>
            <a:r>
              <a:rPr lang="en-IN" sz="2400" dirty="0" smtClean="0"/>
              <a:t>Work is necessary to earn a living</a:t>
            </a:r>
            <a:endParaRPr lang="en-IN" sz="2400" dirty="0" smtClean="0"/>
          </a:p>
          <a:p>
            <a:pPr lvl="1"/>
            <a:r>
              <a:rPr lang="en-IN" sz="2700" dirty="0" smtClean="0"/>
              <a:t>Career</a:t>
            </a:r>
          </a:p>
          <a:p>
            <a:pPr lvl="2"/>
            <a:r>
              <a:rPr lang="en-IN" sz="2400" dirty="0" smtClean="0"/>
              <a:t>Jobs facilitate achievement motivation, stimulate need for competition, enhance prestige</a:t>
            </a:r>
          </a:p>
          <a:p>
            <a:pPr lvl="1"/>
            <a:r>
              <a:rPr lang="en-IN" sz="2700" dirty="0" smtClean="0"/>
              <a:t>Calling</a:t>
            </a:r>
          </a:p>
          <a:p>
            <a:pPr lvl="2"/>
            <a:r>
              <a:rPr lang="en-IN" sz="2400" dirty="0" smtClean="0"/>
              <a:t>Job is source of personal fulfilment</a:t>
            </a:r>
          </a:p>
          <a:p>
            <a:pPr lvl="2"/>
            <a:r>
              <a:rPr lang="en-IN" sz="2400" dirty="0" smtClean="0"/>
              <a:t>See job  as having a socially useful purpose </a:t>
            </a:r>
            <a:endParaRPr lang="en-IN" sz="24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pic>
        <p:nvPicPr>
          <p:cNvPr id="2" name="Picture 1"/>
          <p:cNvPicPr>
            <a:picLocks noChangeAspect="1"/>
          </p:cNvPicPr>
          <p:nvPr/>
        </p:nvPicPr>
        <p:blipFill>
          <a:blip r:embed="rId3"/>
          <a:stretch>
            <a:fillRect/>
          </a:stretch>
        </p:blipFill>
        <p:spPr>
          <a:xfrm>
            <a:off x="6762750" y="3276600"/>
            <a:ext cx="1752600" cy="1167501"/>
          </a:xfrm>
          <a:prstGeom prst="rect">
            <a:avLst/>
          </a:prstGeom>
        </p:spPr>
      </p:pic>
    </p:spTree>
    <p:extLst>
      <p:ext uri="{BB962C8B-B14F-4D97-AF65-F5344CB8AC3E}">
        <p14:creationId xmlns:p14="http://schemas.microsoft.com/office/powerpoint/2010/main" val="3317367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3462</TotalTime>
  <Words>6602</Words>
  <Application>Microsoft Office PowerPoint</Application>
  <PresentationFormat>On-screen Show (4:3)</PresentationFormat>
  <Paragraphs>658</Paragraphs>
  <Slides>48</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Times New Roman</vt:lpstr>
      <vt:lpstr>Office Theme</vt:lpstr>
      <vt:lpstr>PowerPoint Presentation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Employee Engagement and Job Satisfaction</vt:lpstr>
      <vt:lpstr>Careers That Use Positive Psychology</vt:lpstr>
      <vt:lpstr>Careers That Use Positive Psychology</vt:lpstr>
      <vt:lpstr>Careers That Use Positive Psychology</vt:lpstr>
      <vt:lpstr>Careers That Use Positive Psychology</vt:lpstr>
      <vt:lpstr>Careers That Use Positive Psychology</vt:lpstr>
      <vt:lpstr>Careers That Use Positive Psychology</vt:lpstr>
      <vt:lpstr>Careers That Use Positive Psychology</vt:lpstr>
      <vt:lpstr>Careers That Use Positive Psychology</vt:lpstr>
      <vt:lpstr>Muhammad Yunus, Social Entrepreneur</vt:lpstr>
      <vt:lpstr>Careers That Use Positive Psychology</vt:lpstr>
      <vt:lpstr>Positive Communities </vt:lpstr>
      <vt:lpstr>Positive Communities </vt:lpstr>
      <vt:lpstr>Positive Communities </vt:lpstr>
      <vt:lpstr>PowerPoint Presentation</vt:lpstr>
      <vt:lpstr>Positive Communities</vt:lpstr>
      <vt:lpstr>Positive Communities</vt:lpstr>
      <vt:lpstr>Blue Zones of Happiness (Dan Buettner)</vt:lpstr>
      <vt:lpstr>Positive Communities</vt:lpstr>
      <vt:lpstr>Positive Communities</vt:lpstr>
      <vt:lpstr>Positive Communities</vt:lpstr>
      <vt:lpstr>Positive Communities</vt:lpstr>
      <vt:lpstr>Positive Communities</vt:lpstr>
      <vt:lpstr>Positive Communities</vt:lpstr>
      <vt:lpstr>Positive Communities</vt:lpstr>
      <vt:lpstr> Cross-Cultural Subjective Well-Being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Ancheta, Katie</dc:creator>
  <cp:lastModifiedBy>Traver, Holly</cp:lastModifiedBy>
  <cp:revision>380</cp:revision>
  <dcterms:created xsi:type="dcterms:W3CDTF">2006-08-16T00:00:00Z</dcterms:created>
  <dcterms:modified xsi:type="dcterms:W3CDTF">2020-04-05T23:48:15Z</dcterms:modified>
</cp:coreProperties>
</file>